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 id="268" r:id="rId3"/>
    <p:sldId id="269" r:id="rId4"/>
    <p:sldId id="279" r:id="rId5"/>
    <p:sldId id="284" r:id="rId6"/>
    <p:sldId id="270" r:id="rId7"/>
    <p:sldId id="271" r:id="rId8"/>
    <p:sldId id="272" r:id="rId9"/>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84" autoAdjust="0"/>
    <p:restoredTop sz="94660"/>
  </p:normalViewPr>
  <p:slideViewPr>
    <p:cSldViewPr snapToGrid="0" snapToObjects="1">
      <p:cViewPr varScale="1">
        <p:scale>
          <a:sx n="110" d="100"/>
          <a:sy n="110" d="100"/>
        </p:scale>
        <p:origin x="17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6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822401"/>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4279044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4F82F3-A31A-3548-B8A1-A11A8D7B4351}"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FE9E3-59EF-3048-8248-7234B947BADA}" type="slidenum">
              <a:rPr lang="en-US" smtClean="0"/>
              <a:t>‹#›</a:t>
            </a:fld>
            <a:endParaRPr lang="en-US"/>
          </a:p>
        </p:txBody>
      </p:sp>
    </p:spTree>
    <p:extLst>
      <p:ext uri="{BB962C8B-B14F-4D97-AF65-F5344CB8AC3E}">
        <p14:creationId xmlns:p14="http://schemas.microsoft.com/office/powerpoint/2010/main" val="513980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4F82F3-A31A-3548-B8A1-A11A8D7B4351}"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FE9E3-59EF-3048-8248-7234B947BADA}" type="slidenum">
              <a:rPr lang="en-US" smtClean="0"/>
              <a:t>‹#›</a:t>
            </a:fld>
            <a:endParaRPr lang="en-US"/>
          </a:p>
        </p:txBody>
      </p:sp>
    </p:spTree>
    <p:extLst>
      <p:ext uri="{BB962C8B-B14F-4D97-AF65-F5344CB8AC3E}">
        <p14:creationId xmlns:p14="http://schemas.microsoft.com/office/powerpoint/2010/main" val="40702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4F82F3-A31A-3548-B8A1-A11A8D7B4351}"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FE9E3-59EF-3048-8248-7234B947BADA}" type="slidenum">
              <a:rPr lang="en-US" smtClean="0"/>
              <a:t>‹#›</a:t>
            </a:fld>
            <a:endParaRPr lang="en-US"/>
          </a:p>
        </p:txBody>
      </p:sp>
    </p:spTree>
    <p:extLst>
      <p:ext uri="{BB962C8B-B14F-4D97-AF65-F5344CB8AC3E}">
        <p14:creationId xmlns:p14="http://schemas.microsoft.com/office/powerpoint/2010/main" val="93968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4F82F3-A31A-3548-B8A1-A11A8D7B4351}"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FE9E3-59EF-3048-8248-7234B947BADA}" type="slidenum">
              <a:rPr lang="en-US" smtClean="0"/>
              <a:t>‹#›</a:t>
            </a:fld>
            <a:endParaRPr lang="en-US"/>
          </a:p>
        </p:txBody>
      </p:sp>
    </p:spTree>
    <p:extLst>
      <p:ext uri="{BB962C8B-B14F-4D97-AF65-F5344CB8AC3E}">
        <p14:creationId xmlns:p14="http://schemas.microsoft.com/office/powerpoint/2010/main" val="853734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4F82F3-A31A-3548-B8A1-A11A8D7B4351}" type="datetimeFigureOut">
              <a:rPr lang="en-US" smtClean="0"/>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6FE9E3-59EF-3048-8248-7234B947BADA}" type="slidenum">
              <a:rPr lang="en-US" smtClean="0"/>
              <a:t>‹#›</a:t>
            </a:fld>
            <a:endParaRPr lang="en-US"/>
          </a:p>
        </p:txBody>
      </p:sp>
    </p:spTree>
    <p:extLst>
      <p:ext uri="{BB962C8B-B14F-4D97-AF65-F5344CB8AC3E}">
        <p14:creationId xmlns:p14="http://schemas.microsoft.com/office/powerpoint/2010/main" val="2131977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4F82F3-A31A-3548-B8A1-A11A8D7B4351}" type="datetimeFigureOut">
              <a:rPr lang="en-US" smtClean="0"/>
              <a:t>7/25/2016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6FE9E3-59EF-3048-8248-7234B947BADA}" type="slidenum">
              <a:rPr lang="en-US" smtClean="0"/>
              <a:t>‹#›</a:t>
            </a:fld>
            <a:endParaRPr lang="en-US"/>
          </a:p>
        </p:txBody>
      </p:sp>
    </p:spTree>
    <p:extLst>
      <p:ext uri="{BB962C8B-B14F-4D97-AF65-F5344CB8AC3E}">
        <p14:creationId xmlns:p14="http://schemas.microsoft.com/office/powerpoint/2010/main" val="4123219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4F82F3-A31A-3548-B8A1-A11A8D7B4351}" type="datetimeFigureOut">
              <a:rPr lang="en-US" smtClean="0"/>
              <a:t>7/25/2016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6FE9E3-59EF-3048-8248-7234B947BADA}" type="slidenum">
              <a:rPr lang="en-US" smtClean="0"/>
              <a:t>‹#›</a:t>
            </a:fld>
            <a:endParaRPr lang="en-US"/>
          </a:p>
        </p:txBody>
      </p:sp>
    </p:spTree>
    <p:extLst>
      <p:ext uri="{BB962C8B-B14F-4D97-AF65-F5344CB8AC3E}">
        <p14:creationId xmlns:p14="http://schemas.microsoft.com/office/powerpoint/2010/main" val="2676058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4F82F3-A31A-3548-B8A1-A11A8D7B4351}" type="datetimeFigureOut">
              <a:rPr lang="en-US" smtClean="0"/>
              <a:t>7/25/2016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6FE9E3-59EF-3048-8248-7234B947BADA}" type="slidenum">
              <a:rPr lang="en-US" smtClean="0"/>
              <a:t>‹#›</a:t>
            </a:fld>
            <a:endParaRPr lang="en-US"/>
          </a:p>
        </p:txBody>
      </p:sp>
    </p:spTree>
    <p:extLst>
      <p:ext uri="{BB962C8B-B14F-4D97-AF65-F5344CB8AC3E}">
        <p14:creationId xmlns:p14="http://schemas.microsoft.com/office/powerpoint/2010/main" val="108541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4F82F3-A31A-3548-B8A1-A11A8D7B4351}" type="datetimeFigureOut">
              <a:rPr lang="en-US" smtClean="0"/>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6FE9E3-59EF-3048-8248-7234B947BADA}" type="slidenum">
              <a:rPr lang="en-US" smtClean="0"/>
              <a:t>‹#›</a:t>
            </a:fld>
            <a:endParaRPr lang="en-US"/>
          </a:p>
        </p:txBody>
      </p:sp>
    </p:spTree>
    <p:extLst>
      <p:ext uri="{BB962C8B-B14F-4D97-AF65-F5344CB8AC3E}">
        <p14:creationId xmlns:p14="http://schemas.microsoft.com/office/powerpoint/2010/main" val="63022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4F82F3-A31A-3548-B8A1-A11A8D7B4351}" type="datetimeFigureOut">
              <a:rPr lang="en-US" smtClean="0"/>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6FE9E3-59EF-3048-8248-7234B947BADA}" type="slidenum">
              <a:rPr lang="en-US" smtClean="0"/>
              <a:t>‹#›</a:t>
            </a:fld>
            <a:endParaRPr lang="en-US"/>
          </a:p>
        </p:txBody>
      </p:sp>
    </p:spTree>
    <p:extLst>
      <p:ext uri="{BB962C8B-B14F-4D97-AF65-F5344CB8AC3E}">
        <p14:creationId xmlns:p14="http://schemas.microsoft.com/office/powerpoint/2010/main" val="2321682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158206" y="6298621"/>
            <a:ext cx="2133600" cy="365125"/>
          </a:xfrm>
          <a:prstGeom prst="rect">
            <a:avLst/>
          </a:prstGeom>
        </p:spPr>
        <p:txBody>
          <a:bodyPr vert="horz" lIns="91440" tIns="45720" rIns="91440" bIns="45720" rtlCol="0" anchor="ctr"/>
          <a:lstStyle>
            <a:lvl1pPr algn="l">
              <a:defRPr sz="1200">
                <a:solidFill>
                  <a:srgbClr val="FFFFFF"/>
                </a:solidFill>
              </a:defRPr>
            </a:lvl1pPr>
          </a:lstStyle>
          <a:p>
            <a:fld id="{5A4F82F3-A31A-3548-B8A1-A11A8D7B4351}" type="datetimeFigureOut">
              <a:rPr lang="en-US" smtClean="0"/>
              <a:pPr/>
              <a:t>7/25/2016</a:t>
            </a:fld>
            <a:endParaRPr lang="en-US" dirty="0"/>
          </a:p>
        </p:txBody>
      </p:sp>
      <p:sp>
        <p:nvSpPr>
          <p:cNvPr id="5" name="Footer Placeholder 4"/>
          <p:cNvSpPr>
            <a:spLocks noGrp="1"/>
          </p:cNvSpPr>
          <p:nvPr>
            <p:ph type="ftr" sz="quarter" idx="3"/>
          </p:nvPr>
        </p:nvSpPr>
        <p:spPr>
          <a:xfrm>
            <a:off x="3470574" y="6298621"/>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553200" y="6298621"/>
            <a:ext cx="2133600" cy="365125"/>
          </a:xfrm>
          <a:prstGeom prst="rect">
            <a:avLst/>
          </a:prstGeom>
        </p:spPr>
        <p:txBody>
          <a:bodyPr vert="horz" lIns="91440" tIns="45720" rIns="91440" bIns="45720" rtlCol="0" anchor="ctr"/>
          <a:lstStyle>
            <a:lvl1pPr algn="r">
              <a:defRPr sz="1200">
                <a:solidFill>
                  <a:srgbClr val="FFFFFF"/>
                </a:solidFill>
              </a:defRPr>
            </a:lvl1pPr>
          </a:lstStyle>
          <a:p>
            <a:fld id="{3C6FE9E3-59EF-3048-8248-7234B947BADA}" type="slidenum">
              <a:rPr lang="en-US" smtClean="0"/>
              <a:pPr/>
              <a:t>‹#›</a:t>
            </a:fld>
            <a:endParaRPr lang="en-US" dirty="0"/>
          </a:p>
        </p:txBody>
      </p:sp>
    </p:spTree>
    <p:extLst>
      <p:ext uri="{BB962C8B-B14F-4D97-AF65-F5344CB8AC3E}">
        <p14:creationId xmlns:p14="http://schemas.microsoft.com/office/powerpoint/2010/main" val="1738027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i="0" kern="1200">
          <a:solidFill>
            <a:srgbClr val="E2020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97068"/>
            <a:ext cx="7772400" cy="1470025"/>
          </a:xfrm>
        </p:spPr>
        <p:txBody>
          <a:bodyPr/>
          <a:lstStyle/>
          <a:p>
            <a:r>
              <a:rPr lang="en-CA" dirty="0" smtClean="0"/>
              <a:t>2016-18</a:t>
            </a:r>
            <a:br>
              <a:rPr lang="en-CA" dirty="0" smtClean="0"/>
            </a:br>
            <a:r>
              <a:rPr lang="en-CA" dirty="0" smtClean="0"/>
              <a:t>Playing Rule Approved Motions</a:t>
            </a:r>
            <a:endParaRPr lang="en-CA" dirty="0"/>
          </a:p>
        </p:txBody>
      </p:sp>
    </p:spTree>
    <p:extLst>
      <p:ext uri="{BB962C8B-B14F-4D97-AF65-F5344CB8AC3E}">
        <p14:creationId xmlns:p14="http://schemas.microsoft.com/office/powerpoint/2010/main" val="1325026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6114"/>
          </a:xfrm>
        </p:spPr>
        <p:txBody>
          <a:bodyPr>
            <a:normAutofit fontScale="90000"/>
          </a:bodyPr>
          <a:lstStyle/>
          <a:p>
            <a:r>
              <a:rPr lang="en-CA" dirty="0" smtClean="0"/>
              <a:t>Rule 2.6 Situation 3</a:t>
            </a:r>
            <a:endParaRPr lang="en-CA" dirty="0"/>
          </a:p>
        </p:txBody>
      </p:sp>
      <p:sp>
        <p:nvSpPr>
          <p:cNvPr id="3" name="Content Placeholder 2"/>
          <p:cNvSpPr>
            <a:spLocks noGrp="1"/>
          </p:cNvSpPr>
          <p:nvPr>
            <p:ph idx="1"/>
          </p:nvPr>
        </p:nvSpPr>
        <p:spPr>
          <a:xfrm>
            <a:off x="457200" y="1078681"/>
            <a:ext cx="8229600" cy="2855026"/>
          </a:xfrm>
        </p:spPr>
        <p:txBody>
          <a:bodyPr>
            <a:normAutofit fontScale="40000" lnSpcReduction="20000"/>
          </a:bodyPr>
          <a:lstStyle/>
          <a:p>
            <a:pPr marL="0" indent="0">
              <a:buNone/>
            </a:pPr>
            <a:r>
              <a:rPr lang="en-CA" b="1" u="sng" dirty="0" smtClean="0"/>
              <a:t>2014-16 </a:t>
            </a:r>
            <a:r>
              <a:rPr lang="en-CA" b="1" u="sng" dirty="0"/>
              <a:t>WORDING:</a:t>
            </a:r>
            <a:r>
              <a:rPr lang="en-CA" dirty="0"/>
              <a:t> A team has only one goaltender dressed and he is injured during the course of the game. A player on the team is given the goaltender’s stick, gloves, helmet and proper goaltender facial protection, but does not wish to wear the pads.</a:t>
            </a:r>
          </a:p>
          <a:p>
            <a:pPr marL="0" indent="0">
              <a:buNone/>
            </a:pPr>
            <a:r>
              <a:rPr lang="en-CA" dirty="0" smtClean="0"/>
              <a:t>	QUESTION</a:t>
            </a:r>
            <a:r>
              <a:rPr lang="en-CA" dirty="0"/>
              <a:t>:</a:t>
            </a:r>
          </a:p>
          <a:p>
            <a:pPr marL="0" indent="0">
              <a:buNone/>
            </a:pPr>
            <a:r>
              <a:rPr lang="en-CA" dirty="0" smtClean="0"/>
              <a:t>		Can </a:t>
            </a:r>
            <a:r>
              <a:rPr lang="en-CA" dirty="0"/>
              <a:t>the player be given the full goaltender’s privileges even though he is not </a:t>
            </a:r>
            <a:r>
              <a:rPr lang="en-CA" dirty="0" smtClean="0"/>
              <a:t>wearing </a:t>
            </a:r>
            <a:r>
              <a:rPr lang="en-CA" dirty="0"/>
              <a:t>full </a:t>
            </a:r>
            <a:r>
              <a:rPr lang="en-CA" dirty="0" smtClean="0"/>
              <a:t>				goaltender’s equipment</a:t>
            </a:r>
            <a:r>
              <a:rPr lang="en-CA" dirty="0"/>
              <a:t>?</a:t>
            </a:r>
          </a:p>
          <a:p>
            <a:pPr marL="0" indent="0">
              <a:buNone/>
            </a:pPr>
            <a:r>
              <a:rPr lang="en-CA" dirty="0" smtClean="0"/>
              <a:t>	ANSWER</a:t>
            </a:r>
            <a:r>
              <a:rPr lang="en-CA" dirty="0"/>
              <a:t>:</a:t>
            </a:r>
          </a:p>
          <a:p>
            <a:pPr marL="0" indent="0">
              <a:buNone/>
            </a:pPr>
            <a:r>
              <a:rPr lang="en-CA" dirty="0" smtClean="0"/>
              <a:t>		YES</a:t>
            </a:r>
            <a:r>
              <a:rPr lang="en-CA" dirty="0"/>
              <a:t>, as long as the player wears the mandatory goaltender equipment as </a:t>
            </a:r>
            <a:r>
              <a:rPr lang="en-CA" dirty="0" smtClean="0"/>
              <a:t>covered </a:t>
            </a:r>
            <a:r>
              <a:rPr lang="en-CA" dirty="0"/>
              <a:t>by the </a:t>
            </a:r>
            <a:r>
              <a:rPr lang="en-CA" dirty="0" smtClean="0"/>
              <a:t>				rules</a:t>
            </a:r>
            <a:r>
              <a:rPr lang="en-CA" dirty="0"/>
              <a:t>, helmet, proper facial protection and stick. Rule 3.3 (c</a:t>
            </a:r>
            <a:r>
              <a:rPr lang="en-CA" dirty="0" smtClean="0"/>
              <a:t>),Rules </a:t>
            </a:r>
            <a:r>
              <a:rPr lang="en-CA" dirty="0"/>
              <a:t>3.5 and 3.6.</a:t>
            </a:r>
          </a:p>
          <a:p>
            <a:pPr marL="0" indent="0">
              <a:buNone/>
            </a:pPr>
            <a:r>
              <a:rPr lang="en-CA" b="1" u="sng" dirty="0" smtClean="0"/>
              <a:t>PROPOSED </a:t>
            </a:r>
            <a:r>
              <a:rPr lang="en-CA" b="1" u="sng" dirty="0"/>
              <a:t>WORDING:</a:t>
            </a:r>
            <a:r>
              <a:rPr lang="en-CA" dirty="0"/>
              <a:t> For peewee level and up, include the pads as mandatory goaltender equipment</a:t>
            </a:r>
            <a:r>
              <a:rPr lang="en-CA" dirty="0" smtClean="0"/>
              <a:t>.</a:t>
            </a:r>
          </a:p>
          <a:p>
            <a:pPr marL="0" indent="0">
              <a:buNone/>
            </a:pPr>
            <a:endParaRPr lang="en-CA" dirty="0"/>
          </a:p>
          <a:p>
            <a:pPr marL="0" indent="0">
              <a:buNone/>
            </a:pPr>
            <a:r>
              <a:rPr lang="en-CA" b="1" u="sng" dirty="0"/>
              <a:t>RATIONALE FOR CHANGE:</a:t>
            </a:r>
            <a:r>
              <a:rPr lang="en-CA" dirty="0"/>
              <a:t> For the players’ safety and to be consistent with the note that states that in levels higher than peewee, the player cannot return to the game as a player after receiving goaltender privileges.  </a:t>
            </a:r>
            <a:endParaRPr lang="en-CA" dirty="0" smtClean="0"/>
          </a:p>
          <a:p>
            <a:pPr marL="0" indent="0">
              <a:buNone/>
            </a:pPr>
            <a:endParaRPr lang="en-CA" dirty="0"/>
          </a:p>
          <a:p>
            <a:pPr marL="0" indent="0">
              <a:buNone/>
            </a:pPr>
            <a:endParaRPr lang="en-CA" dirty="0"/>
          </a:p>
          <a:p>
            <a:endParaRPr lang="en-CA" dirty="0"/>
          </a:p>
        </p:txBody>
      </p:sp>
      <p:pic>
        <p:nvPicPr>
          <p:cNvPr id="6" name="Picture 5"/>
          <p:cNvPicPr>
            <a:picLocks noChangeAspect="1"/>
          </p:cNvPicPr>
          <p:nvPr/>
        </p:nvPicPr>
        <p:blipFill>
          <a:blip r:embed="rId2"/>
          <a:stretch>
            <a:fillRect/>
          </a:stretch>
        </p:blipFill>
        <p:spPr>
          <a:xfrm>
            <a:off x="1976766" y="3728753"/>
            <a:ext cx="6946515" cy="2184288"/>
          </a:xfrm>
          <a:prstGeom prst="rect">
            <a:avLst/>
          </a:prstGeom>
        </p:spPr>
      </p:pic>
    </p:spTree>
    <p:extLst>
      <p:ext uri="{BB962C8B-B14F-4D97-AF65-F5344CB8AC3E}">
        <p14:creationId xmlns:p14="http://schemas.microsoft.com/office/powerpoint/2010/main" val="2422837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Rule 3.6 Situations 1,4,5 &amp; 6</a:t>
            </a:r>
            <a:endParaRPr lang="en-CA" dirty="0"/>
          </a:p>
        </p:txBody>
      </p:sp>
      <p:sp>
        <p:nvSpPr>
          <p:cNvPr id="3" name="Content Placeholder 2"/>
          <p:cNvSpPr>
            <a:spLocks noGrp="1"/>
          </p:cNvSpPr>
          <p:nvPr>
            <p:ph idx="1"/>
          </p:nvPr>
        </p:nvSpPr>
        <p:spPr/>
        <p:txBody>
          <a:bodyPr>
            <a:normAutofit fontScale="55000" lnSpcReduction="20000"/>
          </a:bodyPr>
          <a:lstStyle/>
          <a:p>
            <a:pPr marL="0" indent="0">
              <a:buNone/>
            </a:pPr>
            <a:r>
              <a:rPr lang="en-CA" b="1" u="sng" dirty="0" smtClean="0"/>
              <a:t>2014-16 </a:t>
            </a:r>
            <a:r>
              <a:rPr lang="en-CA" b="1" u="sng" dirty="0"/>
              <a:t>WORDING:</a:t>
            </a:r>
            <a:r>
              <a:rPr lang="en-CA" dirty="0"/>
              <a:t> If a player loses his helmet, facial protector, </a:t>
            </a:r>
            <a:r>
              <a:rPr lang="en-CA" b="1" dirty="0"/>
              <a:t>throat protector</a:t>
            </a:r>
            <a:r>
              <a:rPr lang="en-CA" dirty="0"/>
              <a:t>, or his chinstrap becomes undone while play is in progress,</a:t>
            </a:r>
          </a:p>
          <a:p>
            <a:pPr marL="0" indent="0">
              <a:buNone/>
            </a:pPr>
            <a:r>
              <a:rPr lang="en-CA" dirty="0"/>
              <a:t> </a:t>
            </a:r>
            <a:endParaRPr lang="en-CA" dirty="0" smtClean="0"/>
          </a:p>
          <a:p>
            <a:pPr marL="0" indent="0">
              <a:buNone/>
            </a:pPr>
            <a:r>
              <a:rPr lang="en-CA" dirty="0" smtClean="0"/>
              <a:t>(</a:t>
            </a:r>
            <a:r>
              <a:rPr lang="en-CA" dirty="0"/>
              <a:t>Situation 4) Note: This interpretation also applies to facial and </a:t>
            </a:r>
            <a:r>
              <a:rPr lang="en-CA" b="1" dirty="0"/>
              <a:t>throat protectors</a:t>
            </a:r>
            <a:r>
              <a:rPr lang="en-CA" dirty="0" smtClean="0"/>
              <a:t>.</a:t>
            </a:r>
            <a:r>
              <a:rPr lang="en-CA" dirty="0"/>
              <a:t> </a:t>
            </a:r>
          </a:p>
          <a:p>
            <a:pPr marL="0" indent="0">
              <a:buNone/>
            </a:pPr>
            <a:r>
              <a:rPr lang="en-CA" dirty="0"/>
              <a:t>(Situation 5) Note: This interpretation also applies to facial and </a:t>
            </a:r>
            <a:r>
              <a:rPr lang="en-CA" b="1" dirty="0"/>
              <a:t>throat </a:t>
            </a:r>
            <a:r>
              <a:rPr lang="en-CA" b="1" dirty="0" smtClean="0"/>
              <a:t>protectors</a:t>
            </a:r>
            <a:r>
              <a:rPr lang="en-CA" dirty="0" smtClean="0"/>
              <a:t>. </a:t>
            </a:r>
          </a:p>
          <a:p>
            <a:pPr marL="0" indent="0">
              <a:buNone/>
            </a:pPr>
            <a:r>
              <a:rPr lang="en-CA" dirty="0" smtClean="0"/>
              <a:t>(</a:t>
            </a:r>
            <a:r>
              <a:rPr lang="en-CA" dirty="0"/>
              <a:t>Situation 6) Note: This interpretation also applies to facial and </a:t>
            </a:r>
            <a:r>
              <a:rPr lang="en-CA" b="1" dirty="0"/>
              <a:t>throat protectors</a:t>
            </a:r>
            <a:r>
              <a:rPr lang="en-CA" dirty="0"/>
              <a:t>.</a:t>
            </a:r>
          </a:p>
          <a:p>
            <a:pPr marL="0" indent="0">
              <a:buNone/>
            </a:pPr>
            <a:r>
              <a:rPr lang="en-CA" dirty="0"/>
              <a:t> </a:t>
            </a:r>
          </a:p>
          <a:p>
            <a:pPr marL="0" indent="0">
              <a:buNone/>
            </a:pPr>
            <a:r>
              <a:rPr lang="en-CA" b="1" u="sng" dirty="0"/>
              <a:t>PROPOSED WORDING:</a:t>
            </a:r>
            <a:r>
              <a:rPr lang="en-CA" dirty="0"/>
              <a:t> </a:t>
            </a:r>
            <a:r>
              <a:rPr lang="en-CA" b="1" u="sng" dirty="0"/>
              <a:t>Remove</a:t>
            </a:r>
            <a:r>
              <a:rPr lang="en-CA" dirty="0"/>
              <a:t> throat protectors from the notes in order to limit the situations to helmets and facial protectors.  </a:t>
            </a:r>
          </a:p>
          <a:p>
            <a:pPr marL="0" indent="0">
              <a:buNone/>
            </a:pPr>
            <a:endParaRPr lang="en-CA" dirty="0"/>
          </a:p>
          <a:p>
            <a:pPr marL="0" indent="0">
              <a:buNone/>
            </a:pPr>
            <a:r>
              <a:rPr lang="en-CA" b="1" u="sng" dirty="0"/>
              <a:t>RATIONALE FOR CHANGE:</a:t>
            </a:r>
            <a:r>
              <a:rPr lang="en-CA" dirty="0"/>
              <a:t> Contradiction with rule 3.6 (f) which states “The wearing of a BNQ approved throat protector is compulsory for players registered in minor and female hockey. When a player </a:t>
            </a:r>
            <a:r>
              <a:rPr lang="en-CA" b="1" i="1" dirty="0"/>
              <a:t>fails to wear</a:t>
            </a:r>
            <a:r>
              <a:rPr lang="en-CA" dirty="0"/>
              <a:t> or properly wear a throat protector </a:t>
            </a:r>
            <a:r>
              <a:rPr lang="en-CA" b="1" i="1" dirty="0"/>
              <a:t>at any time</a:t>
            </a:r>
            <a:r>
              <a:rPr lang="en-CA" dirty="0"/>
              <a:t> on the ice during the game, the team shall receive one warning and any subsequent infractions…”</a:t>
            </a:r>
          </a:p>
          <a:p>
            <a:pPr marL="0" indent="0">
              <a:buNone/>
            </a:pPr>
            <a:r>
              <a:rPr lang="en-CA" dirty="0"/>
              <a:t> </a:t>
            </a:r>
          </a:p>
          <a:p>
            <a:pPr marL="0" indent="0">
              <a:buNone/>
            </a:pPr>
            <a:r>
              <a:rPr lang="en-CA" dirty="0" smtClean="0">
                <a:solidFill>
                  <a:srgbClr val="FF0000"/>
                </a:solidFill>
              </a:rPr>
              <a:t>The reference to THROAT PROTECTORS HAS BEEN REMOVED FROM THESE SITUATIONS</a:t>
            </a:r>
            <a:endParaRPr lang="en-CA" dirty="0">
              <a:solidFill>
                <a:srgbClr val="FF0000"/>
              </a:solidFill>
            </a:endParaRPr>
          </a:p>
          <a:p>
            <a:pPr marL="0" indent="0">
              <a:buNone/>
            </a:pPr>
            <a:endParaRPr lang="en-CA" dirty="0">
              <a:solidFill>
                <a:srgbClr val="FF0000"/>
              </a:solidFill>
            </a:endParaRPr>
          </a:p>
        </p:txBody>
      </p:sp>
    </p:spTree>
    <p:extLst>
      <p:ext uri="{BB962C8B-B14F-4D97-AF65-F5344CB8AC3E}">
        <p14:creationId xmlns:p14="http://schemas.microsoft.com/office/powerpoint/2010/main" val="3507421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Rule 5.3 (d) Linesmen</a:t>
            </a:r>
            <a:endParaRPr lang="en-CA"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2016-18 </a:t>
            </a:r>
            <a:r>
              <a:rPr lang="en-GB" dirty="0"/>
              <a:t>Change:</a:t>
            </a:r>
            <a:endParaRPr lang="en-CA" dirty="0"/>
          </a:p>
          <a:p>
            <a:pPr marL="0" indent="0">
              <a:buNone/>
            </a:pPr>
            <a:endParaRPr lang="en-CA" dirty="0"/>
          </a:p>
          <a:p>
            <a:pPr marL="0" indent="0">
              <a:buNone/>
            </a:pPr>
            <a:r>
              <a:rPr lang="en-GB" i="1" dirty="0" smtClean="0"/>
              <a:t>Added </a:t>
            </a:r>
            <a:r>
              <a:rPr lang="en-GB" i="1" dirty="0"/>
              <a:t>the following rule references to Rule 5.3(d)</a:t>
            </a:r>
            <a:endParaRPr lang="en-CA" dirty="0"/>
          </a:p>
          <a:p>
            <a:pPr marL="0" indent="0">
              <a:buNone/>
            </a:pPr>
            <a:r>
              <a:rPr lang="en-GB" i="1" dirty="0"/>
              <a:t> </a:t>
            </a:r>
            <a:endParaRPr lang="en-CA" dirty="0"/>
          </a:p>
          <a:p>
            <a:pPr lvl="0"/>
            <a:r>
              <a:rPr lang="en-GB" i="1" dirty="0"/>
              <a:t>Rule 3.2(b) and 3.2(d) and Rule 3.2(e)</a:t>
            </a:r>
            <a:endParaRPr lang="en-CA" dirty="0"/>
          </a:p>
          <a:p>
            <a:pPr lvl="0"/>
            <a:r>
              <a:rPr lang="en-GB" i="1" dirty="0"/>
              <a:t>Rules 9.2(e), 9.2(f) and 9.2(</a:t>
            </a:r>
            <a:r>
              <a:rPr lang="en-GB" i="1" dirty="0" err="1"/>
              <a:t>i</a:t>
            </a:r>
            <a:r>
              <a:rPr lang="en-GB" i="1" dirty="0"/>
              <a:t>)</a:t>
            </a:r>
            <a:endParaRPr lang="en-CA" dirty="0"/>
          </a:p>
          <a:p>
            <a:pPr lvl="0"/>
            <a:r>
              <a:rPr lang="en-GB" i="1" dirty="0"/>
              <a:t>Rules 9.8(c) and 9.8 (d)</a:t>
            </a:r>
            <a:r>
              <a:rPr lang="en-GB" dirty="0"/>
              <a:t>, and</a:t>
            </a:r>
            <a:endParaRPr lang="en-CA" dirty="0"/>
          </a:p>
          <a:p>
            <a:pPr marL="0" indent="0">
              <a:buNone/>
            </a:pPr>
            <a:endParaRPr lang="en-CA" dirty="0"/>
          </a:p>
          <a:p>
            <a:r>
              <a:rPr lang="en-GB" i="1" dirty="0" smtClean="0"/>
              <a:t>Deleted </a:t>
            </a:r>
            <a:r>
              <a:rPr lang="en-GB" i="1" dirty="0"/>
              <a:t>reference to Rule 10.15(e</a:t>
            </a:r>
            <a:r>
              <a:rPr lang="en-GB" i="1" dirty="0" smtClean="0"/>
              <a:t>).</a:t>
            </a:r>
            <a:r>
              <a:rPr lang="en-GB" dirty="0"/>
              <a:t> </a:t>
            </a:r>
            <a:r>
              <a:rPr lang="en-GB" dirty="0" smtClean="0">
                <a:solidFill>
                  <a:srgbClr val="FF0000"/>
                </a:solidFill>
              </a:rPr>
              <a:t> </a:t>
            </a:r>
            <a:endParaRPr lang="en-CA" dirty="0">
              <a:solidFill>
                <a:srgbClr val="FF0000"/>
              </a:solidFill>
            </a:endParaRPr>
          </a:p>
          <a:p>
            <a:pPr marL="0" indent="0">
              <a:buNone/>
            </a:pPr>
            <a:endParaRPr lang="en-CA" dirty="0"/>
          </a:p>
          <a:p>
            <a:pPr marL="0" indent="0">
              <a:buNone/>
            </a:pPr>
            <a:r>
              <a:rPr lang="en-CA" dirty="0" smtClean="0"/>
              <a:t> </a:t>
            </a:r>
            <a:endParaRPr lang="en-CA" dirty="0"/>
          </a:p>
          <a:p>
            <a:pPr marL="0" indent="0">
              <a:buNone/>
            </a:pPr>
            <a:r>
              <a:rPr lang="en-US" i="1" dirty="0"/>
              <a:t> </a:t>
            </a:r>
            <a:endParaRPr lang="en-CA" dirty="0"/>
          </a:p>
          <a:p>
            <a:pPr marL="0" indent="0">
              <a:buNone/>
            </a:pPr>
            <a:r>
              <a:rPr lang="en-CA" i="1" dirty="0" smtClean="0"/>
              <a:t> </a:t>
            </a:r>
            <a:endParaRPr lang="en-CA" dirty="0">
              <a:solidFill>
                <a:srgbClr val="FF0000"/>
              </a:solidFill>
            </a:endParaRPr>
          </a:p>
        </p:txBody>
      </p:sp>
    </p:spTree>
    <p:extLst>
      <p:ext uri="{BB962C8B-B14F-4D97-AF65-F5344CB8AC3E}">
        <p14:creationId xmlns:p14="http://schemas.microsoft.com/office/powerpoint/2010/main" val="3318775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Rule 7.3 (b) Interference/Protection of the Goaltender</a:t>
            </a:r>
            <a:endParaRPr lang="en-CA" dirty="0"/>
          </a:p>
        </p:txBody>
      </p:sp>
      <p:sp>
        <p:nvSpPr>
          <p:cNvPr id="3" name="Content Placeholder 2"/>
          <p:cNvSpPr>
            <a:spLocks noGrp="1"/>
          </p:cNvSpPr>
          <p:nvPr>
            <p:ph idx="1"/>
          </p:nvPr>
        </p:nvSpPr>
        <p:spPr>
          <a:xfrm>
            <a:off x="457200" y="1600200"/>
            <a:ext cx="8229600" cy="4327634"/>
          </a:xfrm>
        </p:spPr>
        <p:txBody>
          <a:bodyPr>
            <a:normAutofit fontScale="55000" lnSpcReduction="20000"/>
          </a:bodyPr>
          <a:lstStyle/>
          <a:p>
            <a:pPr marL="0" indent="0">
              <a:buNone/>
            </a:pPr>
            <a:r>
              <a:rPr lang="en-CA" b="1" u="sng" dirty="0" smtClean="0"/>
              <a:t>2014-16 </a:t>
            </a:r>
            <a:r>
              <a:rPr lang="en-CA" b="1" u="sng" dirty="0"/>
              <a:t>WORDING:</a:t>
            </a:r>
            <a:r>
              <a:rPr lang="en-CA" dirty="0"/>
              <a:t> Unless the puck is in the goal crease area, a player of the attacking side may not stand in the goal crease. If the puck should enter the net while such conditions prevail the goal shall not be allowed. If an attacking player has physically interfered with the goaltender, prior to or during the scoring of the goal, the goal will be disallowed and a penalty for “interference with the goaltender” will be assessed and announced.</a:t>
            </a:r>
          </a:p>
          <a:p>
            <a:pPr marL="0" indent="0">
              <a:buNone/>
            </a:pPr>
            <a:r>
              <a:rPr lang="en-CA" dirty="0"/>
              <a:t> </a:t>
            </a:r>
          </a:p>
          <a:p>
            <a:pPr marL="0" indent="0">
              <a:buNone/>
            </a:pPr>
            <a:r>
              <a:rPr lang="en-CA" b="1" u="sng" dirty="0" smtClean="0"/>
              <a:t>2016-18 </a:t>
            </a:r>
            <a:r>
              <a:rPr lang="en-CA" b="1" u="sng" dirty="0"/>
              <a:t>WORDING:</a:t>
            </a:r>
            <a:r>
              <a:rPr lang="en-CA" dirty="0"/>
              <a:t> Unless the puck is in the goal crease area, a player of the attacking side may not stand in the goal crease. If the puck should enter the net while such conditions prevail, the goal shall not be allowed. </a:t>
            </a:r>
            <a:r>
              <a:rPr lang="en-CA" b="1" dirty="0"/>
              <a:t>However, if an attacking player is in the goal crease but does not interfere with the goaltender and another attacking player (who is outside the goal crease) scores, the goal shall be allowed provided that the player who is in the goal crease does not attempt to play the puck, interfere with the play, obstruct the goaltender’s view or his movements.  </a:t>
            </a:r>
            <a:endParaRPr lang="en-CA" dirty="0"/>
          </a:p>
          <a:p>
            <a:pPr marL="0" indent="0">
              <a:buNone/>
            </a:pPr>
            <a:endParaRPr lang="en-CA" b="1" u="sng" dirty="0"/>
          </a:p>
          <a:p>
            <a:pPr marL="0" indent="0">
              <a:buNone/>
            </a:pPr>
            <a:r>
              <a:rPr lang="en-CA" b="1" u="sng" dirty="0"/>
              <a:t>RATIONALE FOR CHANGE:</a:t>
            </a:r>
            <a:r>
              <a:rPr lang="en-CA" dirty="0"/>
              <a:t> Promote offense by not cancelling a goal without any direct consequence on the play. </a:t>
            </a:r>
            <a:endParaRPr lang="en-CA" dirty="0">
              <a:solidFill>
                <a:srgbClr val="FF0000"/>
              </a:solidFill>
            </a:endParaRPr>
          </a:p>
        </p:txBody>
      </p:sp>
    </p:spTree>
    <p:extLst>
      <p:ext uri="{BB962C8B-B14F-4D97-AF65-F5344CB8AC3E}">
        <p14:creationId xmlns:p14="http://schemas.microsoft.com/office/powerpoint/2010/main" val="2332957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Rule 7.4 (b) Tripping</a:t>
            </a:r>
            <a:endParaRPr lang="en-CA" dirty="0"/>
          </a:p>
        </p:txBody>
      </p:sp>
      <p:sp>
        <p:nvSpPr>
          <p:cNvPr id="3" name="Content Placeholder 2"/>
          <p:cNvSpPr>
            <a:spLocks noGrp="1"/>
          </p:cNvSpPr>
          <p:nvPr>
            <p:ph idx="1"/>
          </p:nvPr>
        </p:nvSpPr>
        <p:spPr>
          <a:xfrm>
            <a:off x="512379" y="1166017"/>
            <a:ext cx="8229600" cy="4525963"/>
          </a:xfrm>
        </p:spPr>
        <p:txBody>
          <a:bodyPr>
            <a:normAutofit fontScale="92500"/>
          </a:bodyPr>
          <a:lstStyle/>
          <a:p>
            <a:pPr marL="0" indent="0">
              <a:buNone/>
            </a:pPr>
            <a:r>
              <a:rPr lang="en-CA" b="1" u="sng" dirty="0" smtClean="0"/>
              <a:t>Revision to 7.4 (b)</a:t>
            </a:r>
            <a:endParaRPr lang="en-CA" dirty="0"/>
          </a:p>
          <a:p>
            <a:pPr marL="0" indent="0">
              <a:buNone/>
            </a:pPr>
            <a:endParaRPr lang="en-CA" dirty="0"/>
          </a:p>
          <a:p>
            <a:pPr marL="0" indent="0">
              <a:buNone/>
            </a:pPr>
            <a:r>
              <a:rPr lang="en-CA" dirty="0"/>
              <a:t> </a:t>
            </a:r>
          </a:p>
          <a:p>
            <a:pPr marL="0" indent="0">
              <a:buNone/>
            </a:pPr>
            <a:endParaRPr lang="en-CA" sz="2400" b="1" u="sng" dirty="0" smtClean="0"/>
          </a:p>
          <a:p>
            <a:pPr marL="0" indent="0">
              <a:buNone/>
            </a:pPr>
            <a:endParaRPr lang="en-CA" sz="2400" b="1" u="sng" dirty="0"/>
          </a:p>
          <a:p>
            <a:pPr marL="0" indent="0">
              <a:buNone/>
            </a:pPr>
            <a:endParaRPr lang="en-CA" sz="2400" b="1" u="sng" dirty="0" smtClean="0"/>
          </a:p>
          <a:p>
            <a:pPr marL="0" indent="0">
              <a:buNone/>
            </a:pPr>
            <a:endParaRPr lang="en-CA" sz="2400" b="1" u="sng" dirty="0"/>
          </a:p>
          <a:p>
            <a:pPr marL="0" indent="0">
              <a:buNone/>
            </a:pPr>
            <a:r>
              <a:rPr lang="en-CA" sz="2400" b="1" u="sng" dirty="0" smtClean="0"/>
              <a:t>RATIONALE </a:t>
            </a:r>
            <a:r>
              <a:rPr lang="en-CA" sz="2400" b="1" u="sng" dirty="0"/>
              <a:t>FOR CHANGE:</a:t>
            </a:r>
            <a:r>
              <a:rPr lang="en-CA" sz="2400" dirty="0"/>
              <a:t> The players’ safety, elimination of injuries, namely head injuries resulting from a fall without protection. We must eradicate dangerous and unprovoked gestures from the game. </a:t>
            </a:r>
          </a:p>
          <a:p>
            <a:pPr marL="0" indent="0">
              <a:buNone/>
            </a:pPr>
            <a:endParaRPr lang="en-CA" dirty="0"/>
          </a:p>
        </p:txBody>
      </p:sp>
      <p:pic>
        <p:nvPicPr>
          <p:cNvPr id="4" name="Picture 3"/>
          <p:cNvPicPr>
            <a:picLocks noChangeAspect="1"/>
          </p:cNvPicPr>
          <p:nvPr/>
        </p:nvPicPr>
        <p:blipFill>
          <a:blip r:embed="rId2"/>
          <a:stretch>
            <a:fillRect/>
          </a:stretch>
        </p:blipFill>
        <p:spPr>
          <a:xfrm>
            <a:off x="457200" y="1667283"/>
            <a:ext cx="7419704" cy="2600325"/>
          </a:xfrm>
          <a:prstGeom prst="rect">
            <a:avLst/>
          </a:prstGeom>
        </p:spPr>
      </p:pic>
    </p:spTree>
    <p:extLst>
      <p:ext uri="{BB962C8B-B14F-4D97-AF65-F5344CB8AC3E}">
        <p14:creationId xmlns:p14="http://schemas.microsoft.com/office/powerpoint/2010/main" val="963611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Rule 10.2 (a)</a:t>
            </a:r>
            <a:endParaRPr lang="en-CA" dirty="0"/>
          </a:p>
        </p:txBody>
      </p:sp>
      <p:sp>
        <p:nvSpPr>
          <p:cNvPr id="3" name="Content Placeholder 2"/>
          <p:cNvSpPr>
            <a:spLocks noGrp="1"/>
          </p:cNvSpPr>
          <p:nvPr>
            <p:ph idx="1"/>
          </p:nvPr>
        </p:nvSpPr>
        <p:spPr>
          <a:xfrm>
            <a:off x="457200" y="1600200"/>
            <a:ext cx="8229600" cy="4327634"/>
          </a:xfrm>
        </p:spPr>
        <p:txBody>
          <a:bodyPr>
            <a:normAutofit fontScale="55000" lnSpcReduction="20000"/>
          </a:bodyPr>
          <a:lstStyle/>
          <a:p>
            <a:pPr marL="0" indent="0">
              <a:buNone/>
            </a:pPr>
            <a:r>
              <a:rPr lang="en-CA" b="1" u="sng" dirty="0" smtClean="0"/>
              <a:t>2014-16 </a:t>
            </a:r>
            <a:r>
              <a:rPr lang="en-CA" b="1" u="sng" dirty="0"/>
              <a:t>WORDING:</a:t>
            </a:r>
            <a:r>
              <a:rPr lang="en-CA" b="1" dirty="0"/>
              <a:t> </a:t>
            </a:r>
            <a:r>
              <a:rPr lang="en-CA" dirty="0"/>
              <a:t>…The players taking the face-off shall stand squarely facing their opponents’ end of the rink, approximately one stick length apart </a:t>
            </a:r>
            <a:r>
              <a:rPr lang="en-CA" b="1" i="1" dirty="0">
                <a:solidFill>
                  <a:schemeClr val="accent1"/>
                </a:solidFill>
              </a:rPr>
              <a:t>with the full blade of the sticks flat on the ice</a:t>
            </a:r>
            <a:r>
              <a:rPr lang="en-CA" dirty="0"/>
              <a:t>.</a:t>
            </a:r>
          </a:p>
          <a:p>
            <a:pPr marL="0" indent="0">
              <a:buNone/>
            </a:pPr>
            <a:endParaRPr lang="en-CA" dirty="0"/>
          </a:p>
          <a:p>
            <a:pPr marL="0" indent="0">
              <a:buNone/>
            </a:pPr>
            <a:r>
              <a:rPr lang="en-CA" dirty="0"/>
              <a:t>…When the face-off takes place at any of the face-off spots in the end zones, the players taking part in the face-off shall take their positions so that they will stand squarely facing their opponents’ end of the rink…The sticks of both players facing-off shall have </a:t>
            </a:r>
            <a:r>
              <a:rPr lang="en-CA" b="1" i="1" dirty="0"/>
              <a:t>the toe of the blade</a:t>
            </a:r>
            <a:r>
              <a:rPr lang="en-CA" dirty="0"/>
              <a:t> touching within the designated white area</a:t>
            </a:r>
            <a:r>
              <a:rPr lang="en-CA" dirty="0" smtClean="0"/>
              <a:t>.</a:t>
            </a:r>
            <a:r>
              <a:rPr lang="en-CA" dirty="0"/>
              <a:t>  </a:t>
            </a:r>
          </a:p>
          <a:p>
            <a:pPr marL="0" indent="0">
              <a:buNone/>
            </a:pPr>
            <a:endParaRPr lang="en-CA" b="1" u="sng" dirty="0" smtClean="0"/>
          </a:p>
          <a:p>
            <a:pPr marL="0" indent="0">
              <a:buNone/>
            </a:pPr>
            <a:r>
              <a:rPr lang="en-CA" b="1" u="sng" dirty="0" smtClean="0"/>
              <a:t>2016-18 </a:t>
            </a:r>
            <a:r>
              <a:rPr lang="en-CA" b="1" u="sng" dirty="0"/>
              <a:t>WORDING:</a:t>
            </a:r>
            <a:r>
              <a:rPr lang="en-CA" dirty="0"/>
              <a:t> The players taking the face-off shall stand squarely facing their opponents’ end of the rink, approximately one stick length apart </a:t>
            </a:r>
            <a:r>
              <a:rPr lang="en-CA" b="1" i="1" dirty="0">
                <a:solidFill>
                  <a:srgbClr val="FF0000"/>
                </a:solidFill>
              </a:rPr>
              <a:t>with the toe of the blade</a:t>
            </a:r>
            <a:r>
              <a:rPr lang="en-CA" dirty="0">
                <a:solidFill>
                  <a:srgbClr val="FF0000"/>
                </a:solidFill>
              </a:rPr>
              <a:t> </a:t>
            </a:r>
            <a:r>
              <a:rPr lang="en-CA" b="1" i="1" dirty="0">
                <a:solidFill>
                  <a:srgbClr val="FF0000"/>
                </a:solidFill>
              </a:rPr>
              <a:t>on the </a:t>
            </a:r>
            <a:r>
              <a:rPr lang="en-CA" b="1" i="1" dirty="0" smtClean="0">
                <a:solidFill>
                  <a:srgbClr val="FF0000"/>
                </a:solidFill>
              </a:rPr>
              <a:t>ice</a:t>
            </a:r>
            <a:endParaRPr lang="en-CA" dirty="0" smtClean="0">
              <a:solidFill>
                <a:srgbClr val="FF0000"/>
              </a:solidFill>
            </a:endParaRPr>
          </a:p>
          <a:p>
            <a:pPr marL="0" indent="0">
              <a:buNone/>
            </a:pPr>
            <a:r>
              <a:rPr lang="en-CA" dirty="0" smtClean="0"/>
              <a:t> </a:t>
            </a:r>
          </a:p>
          <a:p>
            <a:pPr marL="0" indent="0">
              <a:buNone/>
            </a:pPr>
            <a:r>
              <a:rPr lang="en-CA" dirty="0" smtClean="0"/>
              <a:t>… </a:t>
            </a:r>
            <a:r>
              <a:rPr lang="en-CA" dirty="0"/>
              <a:t>When the face-off takes place at any of the face-off spots in the end zones, the players taking part in the face-off shall take their positions so that they will stand squarely facing their opponents’ end of the rink… The sticks of both players facing-off shall have </a:t>
            </a:r>
            <a:r>
              <a:rPr lang="en-CA" b="1" i="1" dirty="0"/>
              <a:t>the toe of the blade</a:t>
            </a:r>
            <a:r>
              <a:rPr lang="en-CA" dirty="0"/>
              <a:t> touching within the designated white area…</a:t>
            </a:r>
          </a:p>
          <a:p>
            <a:pPr marL="0" indent="0">
              <a:buNone/>
            </a:pPr>
            <a:endParaRPr lang="en-CA" dirty="0"/>
          </a:p>
        </p:txBody>
      </p:sp>
    </p:spTree>
    <p:extLst>
      <p:ext uri="{BB962C8B-B14F-4D97-AF65-F5344CB8AC3E}">
        <p14:creationId xmlns:p14="http://schemas.microsoft.com/office/powerpoint/2010/main" val="4155848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Rule 10.4 Situation 12</a:t>
            </a:r>
            <a:endParaRPr lang="en-CA" dirty="0"/>
          </a:p>
        </p:txBody>
      </p:sp>
      <p:sp>
        <p:nvSpPr>
          <p:cNvPr id="3" name="Content Placeholder 2"/>
          <p:cNvSpPr>
            <a:spLocks noGrp="1"/>
          </p:cNvSpPr>
          <p:nvPr>
            <p:ph idx="1"/>
          </p:nvPr>
        </p:nvSpPr>
        <p:spPr>
          <a:xfrm>
            <a:off x="457200" y="1600200"/>
            <a:ext cx="8229600" cy="2711669"/>
          </a:xfrm>
        </p:spPr>
        <p:txBody>
          <a:bodyPr>
            <a:normAutofit fontScale="77500" lnSpcReduction="20000"/>
          </a:bodyPr>
          <a:lstStyle/>
          <a:p>
            <a:pPr marL="0" indent="0">
              <a:buNone/>
            </a:pPr>
            <a:r>
              <a:rPr lang="en-CA" b="1" u="sng" dirty="0"/>
              <a:t>CURRENT WORDING:</a:t>
            </a:r>
            <a:r>
              <a:rPr lang="en-CA" b="1" dirty="0"/>
              <a:t> </a:t>
            </a:r>
            <a:r>
              <a:rPr lang="en-CA" dirty="0"/>
              <a:t>None (addition of a situation)</a:t>
            </a:r>
          </a:p>
          <a:p>
            <a:pPr marL="0" indent="0">
              <a:buNone/>
            </a:pPr>
            <a:r>
              <a:rPr lang="en-CA" dirty="0"/>
              <a:t>   </a:t>
            </a:r>
          </a:p>
          <a:p>
            <a:pPr marL="0" indent="0">
              <a:buNone/>
            </a:pPr>
            <a:r>
              <a:rPr lang="en-CA" b="1" u="sng" dirty="0" smtClean="0"/>
              <a:t>2016-18 </a:t>
            </a:r>
            <a:r>
              <a:rPr lang="en-CA" b="1" u="sng" dirty="0"/>
              <a:t>WORDING:</a:t>
            </a:r>
            <a:r>
              <a:rPr lang="en-CA" dirty="0"/>
              <a:t> A goal is scored. However, the back of the net is lifted when the puck crosses the red line. Is the goal allowed</a:t>
            </a:r>
            <a:r>
              <a:rPr lang="en-CA" dirty="0" smtClean="0"/>
              <a:t>?</a:t>
            </a:r>
            <a:endParaRPr lang="en-CA" dirty="0"/>
          </a:p>
          <a:p>
            <a:r>
              <a:rPr lang="en-CA" dirty="0"/>
              <a:t>YES, if the net is still </a:t>
            </a:r>
            <a:r>
              <a:rPr lang="en-CA" dirty="0" smtClean="0"/>
              <a:t>in/on </a:t>
            </a:r>
            <a:r>
              <a:rPr lang="en-CA" dirty="0"/>
              <a:t>its moorings. </a:t>
            </a:r>
          </a:p>
          <a:p>
            <a:pPr marL="0" indent="0">
              <a:buNone/>
            </a:pPr>
            <a:r>
              <a:rPr lang="en-CA" dirty="0"/>
              <a:t> </a:t>
            </a:r>
          </a:p>
        </p:txBody>
      </p:sp>
    </p:spTree>
    <p:extLst>
      <p:ext uri="{BB962C8B-B14F-4D97-AF65-F5344CB8AC3E}">
        <p14:creationId xmlns:p14="http://schemas.microsoft.com/office/powerpoint/2010/main" val="710116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7191</TotalTime>
  <Words>332</Words>
  <Application>Microsoft Office PowerPoint</Application>
  <PresentationFormat>On-screen Show (4:3)</PresentationFormat>
  <Paragraphs>66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2016-18 Playing Rule Approved Motions</vt:lpstr>
      <vt:lpstr>Rule 2.6 Situation 3</vt:lpstr>
      <vt:lpstr>Rule 3.6 Situations 1,4,5 &amp; 6</vt:lpstr>
      <vt:lpstr>Rule 5.3 (d) Linesmen</vt:lpstr>
      <vt:lpstr>Rule 7.3 (b) Interference/Protection of the Goaltender</vt:lpstr>
      <vt:lpstr>Rule 7.4 (b) Tripping</vt:lpstr>
      <vt:lpstr>Rule 10.2 (a)</vt:lpstr>
      <vt:lpstr>Rule 10.4 Situation 12</vt:lpstr>
    </vt:vector>
  </TitlesOfParts>
  <Company>Hockey Canada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Findley</dc:creator>
  <cp:lastModifiedBy>Todd Anderson</cp:lastModifiedBy>
  <cp:revision>50</cp:revision>
  <cp:lastPrinted>2016-06-23T15:07:30Z</cp:lastPrinted>
  <dcterms:created xsi:type="dcterms:W3CDTF">2013-09-26T23:28:03Z</dcterms:created>
  <dcterms:modified xsi:type="dcterms:W3CDTF">2016-07-25T13:46:07Z</dcterms:modified>
</cp:coreProperties>
</file>