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1" r:id="rId2"/>
    <p:sldId id="268" r:id="rId3"/>
    <p:sldId id="269" r:id="rId4"/>
    <p:sldId id="279" r:id="rId5"/>
    <p:sldId id="284" r:id="rId6"/>
    <p:sldId id="270" r:id="rId7"/>
    <p:sldId id="271" r:id="rId8"/>
    <p:sldId id="272" r:id="rId9"/>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020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584" autoAdjust="0"/>
    <p:restoredTop sz="94660"/>
  </p:normalViewPr>
  <p:slideViewPr>
    <p:cSldViewPr snapToGrid="0" snapToObjects="1">
      <p:cViewPr>
        <p:scale>
          <a:sx n="72" d="100"/>
          <a:sy n="72" d="100"/>
        </p:scale>
        <p:origin x="-782" y="3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6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822401"/>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4279044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4F82F3-A31A-3548-B8A1-A11A8D7B4351}" type="datetimeFigureOut">
              <a:rPr lang="en-US" smtClean="0"/>
              <a:t>9/1/2016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6FE9E3-59EF-3048-8248-7234B947BADA}" type="slidenum">
              <a:rPr lang="en-US" smtClean="0"/>
              <a:t>‹#›</a:t>
            </a:fld>
            <a:endParaRPr lang="en-US"/>
          </a:p>
        </p:txBody>
      </p:sp>
    </p:spTree>
    <p:extLst>
      <p:ext uri="{BB962C8B-B14F-4D97-AF65-F5344CB8AC3E}">
        <p14:creationId xmlns:p14="http://schemas.microsoft.com/office/powerpoint/2010/main" val="513980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4F82F3-A31A-3548-B8A1-A11A8D7B4351}" type="datetimeFigureOut">
              <a:rPr lang="en-US" smtClean="0"/>
              <a:t>9/1/2016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6FE9E3-59EF-3048-8248-7234B947BADA}" type="slidenum">
              <a:rPr lang="en-US" smtClean="0"/>
              <a:t>‹#›</a:t>
            </a:fld>
            <a:endParaRPr lang="en-US"/>
          </a:p>
        </p:txBody>
      </p:sp>
    </p:spTree>
    <p:extLst>
      <p:ext uri="{BB962C8B-B14F-4D97-AF65-F5344CB8AC3E}">
        <p14:creationId xmlns:p14="http://schemas.microsoft.com/office/powerpoint/2010/main" val="40702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4F82F3-A31A-3548-B8A1-A11A8D7B4351}" type="datetimeFigureOut">
              <a:rPr lang="en-US" smtClean="0"/>
              <a:t>9/1/2016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6FE9E3-59EF-3048-8248-7234B947BADA}" type="slidenum">
              <a:rPr lang="en-US" smtClean="0"/>
              <a:t>‹#›</a:t>
            </a:fld>
            <a:endParaRPr lang="en-US"/>
          </a:p>
        </p:txBody>
      </p:sp>
    </p:spTree>
    <p:extLst>
      <p:ext uri="{BB962C8B-B14F-4D97-AF65-F5344CB8AC3E}">
        <p14:creationId xmlns:p14="http://schemas.microsoft.com/office/powerpoint/2010/main" val="93968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4F82F3-A31A-3548-B8A1-A11A8D7B4351}" type="datetimeFigureOut">
              <a:rPr lang="en-US" smtClean="0"/>
              <a:t>9/1/2016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6FE9E3-59EF-3048-8248-7234B947BADA}" type="slidenum">
              <a:rPr lang="en-US" smtClean="0"/>
              <a:t>‹#›</a:t>
            </a:fld>
            <a:endParaRPr lang="en-US"/>
          </a:p>
        </p:txBody>
      </p:sp>
    </p:spTree>
    <p:extLst>
      <p:ext uri="{BB962C8B-B14F-4D97-AF65-F5344CB8AC3E}">
        <p14:creationId xmlns:p14="http://schemas.microsoft.com/office/powerpoint/2010/main" val="853734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4F82F3-A31A-3548-B8A1-A11A8D7B4351}" type="datetimeFigureOut">
              <a:rPr lang="en-US" smtClean="0"/>
              <a:t>9/1/2016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6FE9E3-59EF-3048-8248-7234B947BADA}" type="slidenum">
              <a:rPr lang="en-US" smtClean="0"/>
              <a:t>‹#›</a:t>
            </a:fld>
            <a:endParaRPr lang="en-US"/>
          </a:p>
        </p:txBody>
      </p:sp>
    </p:spTree>
    <p:extLst>
      <p:ext uri="{BB962C8B-B14F-4D97-AF65-F5344CB8AC3E}">
        <p14:creationId xmlns:p14="http://schemas.microsoft.com/office/powerpoint/2010/main" val="2131977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A4F82F3-A31A-3548-B8A1-A11A8D7B4351}" type="datetimeFigureOut">
              <a:rPr lang="en-US" smtClean="0"/>
              <a:t>9/1/2016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6FE9E3-59EF-3048-8248-7234B947BADA}" type="slidenum">
              <a:rPr lang="en-US" smtClean="0"/>
              <a:t>‹#›</a:t>
            </a:fld>
            <a:endParaRPr lang="en-US"/>
          </a:p>
        </p:txBody>
      </p:sp>
    </p:spTree>
    <p:extLst>
      <p:ext uri="{BB962C8B-B14F-4D97-AF65-F5344CB8AC3E}">
        <p14:creationId xmlns:p14="http://schemas.microsoft.com/office/powerpoint/2010/main" val="4123219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4F82F3-A31A-3548-B8A1-A11A8D7B4351}" type="datetimeFigureOut">
              <a:rPr lang="en-US" smtClean="0"/>
              <a:t>9/1/2016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6FE9E3-59EF-3048-8248-7234B947BADA}" type="slidenum">
              <a:rPr lang="en-US" smtClean="0"/>
              <a:t>‹#›</a:t>
            </a:fld>
            <a:endParaRPr lang="en-US"/>
          </a:p>
        </p:txBody>
      </p:sp>
    </p:spTree>
    <p:extLst>
      <p:ext uri="{BB962C8B-B14F-4D97-AF65-F5344CB8AC3E}">
        <p14:creationId xmlns:p14="http://schemas.microsoft.com/office/powerpoint/2010/main" val="2676058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4F82F3-A31A-3548-B8A1-A11A8D7B4351}" type="datetimeFigureOut">
              <a:rPr lang="en-US" smtClean="0"/>
              <a:t>9/1/2016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6FE9E3-59EF-3048-8248-7234B947BADA}" type="slidenum">
              <a:rPr lang="en-US" smtClean="0"/>
              <a:t>‹#›</a:t>
            </a:fld>
            <a:endParaRPr lang="en-US"/>
          </a:p>
        </p:txBody>
      </p:sp>
    </p:spTree>
    <p:extLst>
      <p:ext uri="{BB962C8B-B14F-4D97-AF65-F5344CB8AC3E}">
        <p14:creationId xmlns:p14="http://schemas.microsoft.com/office/powerpoint/2010/main" val="1085414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4F82F3-A31A-3548-B8A1-A11A8D7B4351}" type="datetimeFigureOut">
              <a:rPr lang="en-US" smtClean="0"/>
              <a:t>9/1/2016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6FE9E3-59EF-3048-8248-7234B947BADA}" type="slidenum">
              <a:rPr lang="en-US" smtClean="0"/>
              <a:t>‹#›</a:t>
            </a:fld>
            <a:endParaRPr lang="en-US"/>
          </a:p>
        </p:txBody>
      </p:sp>
    </p:spTree>
    <p:extLst>
      <p:ext uri="{BB962C8B-B14F-4D97-AF65-F5344CB8AC3E}">
        <p14:creationId xmlns:p14="http://schemas.microsoft.com/office/powerpoint/2010/main" val="63022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4F82F3-A31A-3548-B8A1-A11A8D7B4351}" type="datetimeFigureOut">
              <a:rPr lang="en-US" smtClean="0"/>
              <a:t>9/1/2016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6FE9E3-59EF-3048-8248-7234B947BADA}" type="slidenum">
              <a:rPr lang="en-US" smtClean="0"/>
              <a:t>‹#›</a:t>
            </a:fld>
            <a:endParaRPr lang="en-US"/>
          </a:p>
        </p:txBody>
      </p:sp>
    </p:spTree>
    <p:extLst>
      <p:ext uri="{BB962C8B-B14F-4D97-AF65-F5344CB8AC3E}">
        <p14:creationId xmlns:p14="http://schemas.microsoft.com/office/powerpoint/2010/main" val="2321682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158206" y="6298621"/>
            <a:ext cx="2133600" cy="365125"/>
          </a:xfrm>
          <a:prstGeom prst="rect">
            <a:avLst/>
          </a:prstGeom>
        </p:spPr>
        <p:txBody>
          <a:bodyPr vert="horz" lIns="91440" tIns="45720" rIns="91440" bIns="45720" rtlCol="0" anchor="ctr"/>
          <a:lstStyle>
            <a:lvl1pPr algn="l">
              <a:defRPr sz="1200">
                <a:solidFill>
                  <a:srgbClr val="FFFFFF"/>
                </a:solidFill>
              </a:defRPr>
            </a:lvl1pPr>
          </a:lstStyle>
          <a:p>
            <a:fld id="{5A4F82F3-A31A-3548-B8A1-A11A8D7B4351}" type="datetimeFigureOut">
              <a:rPr lang="en-US" smtClean="0"/>
              <a:pPr/>
              <a:t>9/1/2016</a:t>
            </a:fld>
            <a:endParaRPr lang="en-US" dirty="0"/>
          </a:p>
        </p:txBody>
      </p:sp>
      <p:sp>
        <p:nvSpPr>
          <p:cNvPr id="5" name="Footer Placeholder 4"/>
          <p:cNvSpPr>
            <a:spLocks noGrp="1"/>
          </p:cNvSpPr>
          <p:nvPr>
            <p:ph type="ftr" sz="quarter" idx="3"/>
          </p:nvPr>
        </p:nvSpPr>
        <p:spPr>
          <a:xfrm>
            <a:off x="3470574" y="6298621"/>
            <a:ext cx="28956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6553200" y="6298621"/>
            <a:ext cx="2133600" cy="365125"/>
          </a:xfrm>
          <a:prstGeom prst="rect">
            <a:avLst/>
          </a:prstGeom>
        </p:spPr>
        <p:txBody>
          <a:bodyPr vert="horz" lIns="91440" tIns="45720" rIns="91440" bIns="45720" rtlCol="0" anchor="ctr"/>
          <a:lstStyle>
            <a:lvl1pPr algn="r">
              <a:defRPr sz="1200">
                <a:solidFill>
                  <a:srgbClr val="FFFFFF"/>
                </a:solidFill>
              </a:defRPr>
            </a:lvl1pPr>
          </a:lstStyle>
          <a:p>
            <a:fld id="{3C6FE9E3-59EF-3048-8248-7234B947BADA}" type="slidenum">
              <a:rPr lang="en-US" smtClean="0"/>
              <a:pPr/>
              <a:t>‹#›</a:t>
            </a:fld>
            <a:endParaRPr lang="en-US" dirty="0"/>
          </a:p>
        </p:txBody>
      </p:sp>
    </p:spTree>
    <p:extLst>
      <p:ext uri="{BB962C8B-B14F-4D97-AF65-F5344CB8AC3E}">
        <p14:creationId xmlns:p14="http://schemas.microsoft.com/office/powerpoint/2010/main" val="17380272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b="1" i="0" kern="1200">
          <a:solidFill>
            <a:srgbClr val="E20202"/>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image" Target="../media/image3.png"/><Relationship Id="rId4"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tags" Target="../tags/tag5.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tags" Target="../tags/tag7.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tags" Target="../tags/tag9.xml"/></Relationships>
</file>

<file path=ppt/slides/_rels/slide6.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 Id="rId5" Type="http://schemas.openxmlformats.org/officeDocument/2006/relationships/image" Target="../media/image4.png"/><Relationship Id="rId4"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5.xml"/><Relationship Id="rId1" Type="http://schemas.openxmlformats.org/officeDocument/2006/relationships/tags" Target="../tags/tag14.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7.xml"/><Relationship Id="rId1" Type="http://schemas.openxmlformats.org/officeDocument/2006/relationships/tags" Target="../tags/tag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a:xfrm>
            <a:off x="685800" y="1997068"/>
            <a:ext cx="7772400" cy="1470025"/>
          </a:xfrm>
        </p:spPr>
        <p:txBody>
          <a:bodyPr>
            <a:normAutofit fontScale="90000"/>
          </a:bodyPr>
          <a:lstStyle/>
          <a:p>
            <a:pPr rtl="0"/>
            <a:r>
              <a:rPr lang="fr-CA" b="1" i="0" u="none" baseline="0" dirty="0"/>
              <a:t>Motions approuvées pour les règles de jeu 2016-2018</a:t>
            </a:r>
            <a:r>
              <a:rPr lang="fr-CA" dirty="0"/>
              <a:t/>
            </a:r>
            <a:br>
              <a:rPr lang="fr-CA" dirty="0"/>
            </a:br>
            <a:r>
              <a:rPr lang="fr-CA" b="1" i="0" u="none" baseline="0" dirty="0"/>
              <a:t> </a:t>
            </a:r>
            <a:endParaRPr lang="fr-CA" dirty="0"/>
          </a:p>
        </p:txBody>
      </p:sp>
    </p:spTree>
    <p:extLst>
      <p:ext uri="{BB962C8B-B14F-4D97-AF65-F5344CB8AC3E}">
        <p14:creationId xmlns:p14="http://schemas.microsoft.com/office/powerpoint/2010/main" val="13250266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274638"/>
            <a:ext cx="8229600" cy="616114"/>
          </a:xfrm>
        </p:spPr>
        <p:txBody>
          <a:bodyPr>
            <a:normAutofit fontScale="90000"/>
          </a:bodyPr>
          <a:lstStyle/>
          <a:p>
            <a:pPr rtl="0"/>
            <a:r>
              <a:rPr lang="fr-CA" b="1" i="0" u="none" baseline="0"/>
              <a:t>Article 2.6, situation 3</a:t>
            </a:r>
            <a:endParaRPr lang="fr-CA" dirty="0"/>
          </a:p>
        </p:txBody>
      </p:sp>
      <p:sp>
        <p:nvSpPr>
          <p:cNvPr id="3" name="Content Placeholder 2"/>
          <p:cNvSpPr>
            <a:spLocks noGrp="1"/>
          </p:cNvSpPr>
          <p:nvPr>
            <p:ph idx="1"/>
            <p:custDataLst>
              <p:tags r:id="rId2"/>
            </p:custDataLst>
          </p:nvPr>
        </p:nvSpPr>
        <p:spPr>
          <a:xfrm>
            <a:off x="457200" y="1078681"/>
            <a:ext cx="8229600" cy="2855026"/>
          </a:xfrm>
        </p:spPr>
        <p:txBody>
          <a:bodyPr>
            <a:normAutofit fontScale="40000" lnSpcReduction="20000"/>
          </a:bodyPr>
          <a:lstStyle/>
          <a:p>
            <a:pPr marL="0" indent="0" algn="l" rtl="0">
              <a:buNone/>
            </a:pPr>
            <a:r>
              <a:rPr lang="fr-CA" b="1" i="0" u="sng" baseline="0" dirty="0"/>
              <a:t>ÉNONCÉ 2014-2016 :</a:t>
            </a:r>
            <a:r>
              <a:rPr lang="fr-CA" b="0" i="0" u="none" baseline="0" dirty="0"/>
              <a:t> Une équipe ne compte qu’un seul gardien de but en uniforme et il est blessé au cours d’un match. On donne à un joueur de l’équipe le bâton du gardien de but, ses gants, son casque et le protecteur facial approprié pour un gardien, mais le joueur refuse de porter les jambières.</a:t>
            </a:r>
          </a:p>
          <a:p>
            <a:pPr marL="0" indent="0" algn="l" rtl="0">
              <a:buNone/>
            </a:pPr>
            <a:r>
              <a:rPr lang="fr-CA" b="0" i="0" u="none" baseline="0" dirty="0"/>
              <a:t>	QUESTION :</a:t>
            </a:r>
          </a:p>
          <a:p>
            <a:pPr marL="0" indent="0" algn="l" rtl="0">
              <a:buNone/>
            </a:pPr>
            <a:r>
              <a:rPr lang="fr-CA" b="0" i="0" u="none" baseline="0" dirty="0"/>
              <a:t>		Peut-il jouir de privilèges de gardien de but même s'il ne porte pas un équipement complet de 				gardien de but?</a:t>
            </a:r>
          </a:p>
          <a:p>
            <a:pPr marL="0" indent="0" algn="l" rtl="0">
              <a:buNone/>
            </a:pPr>
            <a:r>
              <a:rPr lang="fr-CA" b="0" i="0" u="none" baseline="0" dirty="0"/>
              <a:t>	RÉPONSE :</a:t>
            </a:r>
          </a:p>
          <a:p>
            <a:pPr marL="0" indent="0" algn="l" rtl="0">
              <a:buNone/>
            </a:pPr>
            <a:r>
              <a:rPr lang="fr-CA" b="0" i="0" u="none" baseline="0" dirty="0"/>
              <a:t>		OUI, pourvu que le joueur porte l’équipement obligatoire de gardien de but comme stipulé dans les règles, soit un casque, un protecteur facial approprié et un </a:t>
            </a:r>
            <a:r>
              <a:rPr lang="fr-CA" b="0" i="0" u="none" baseline="0" dirty="0" smtClean="0"/>
              <a:t>bâton.</a:t>
            </a:r>
            <a:r>
              <a:rPr lang="fr-CA" dirty="0"/>
              <a:t> </a:t>
            </a:r>
            <a:r>
              <a:rPr lang="fr-CA" b="0" i="0" u="none" baseline="0" dirty="0" smtClean="0"/>
              <a:t>Article </a:t>
            </a:r>
            <a:r>
              <a:rPr lang="fr-CA" b="0" i="0" u="none" baseline="0" dirty="0"/>
              <a:t>3.3 (c), articles 3.5 et 3.6.</a:t>
            </a:r>
          </a:p>
          <a:p>
            <a:pPr marL="0" indent="0" algn="l" rtl="0">
              <a:buNone/>
            </a:pPr>
            <a:r>
              <a:rPr lang="fr-CA" b="1" i="0" u="sng" baseline="0" dirty="0"/>
              <a:t>ÉNONCÉ PROPOSÉ :</a:t>
            </a:r>
            <a:r>
              <a:rPr lang="fr-CA" b="0" i="0" u="none" baseline="0" dirty="0"/>
              <a:t> Dans les catégories </a:t>
            </a:r>
            <a:r>
              <a:rPr lang="fr-CA" b="0" i="0" u="none" baseline="0" dirty="0" err="1"/>
              <a:t>pee-wee</a:t>
            </a:r>
            <a:r>
              <a:rPr lang="fr-CA" b="0" i="0" u="none" baseline="0" dirty="0"/>
              <a:t> et supérieures, inclure les jambières comme équipement obligatoire du gardien de but.</a:t>
            </a:r>
          </a:p>
          <a:p>
            <a:pPr marL="0" indent="0" algn="l" rtl="0">
              <a:buNone/>
            </a:pPr>
            <a:endParaRPr lang="fr-CA" dirty="0"/>
          </a:p>
          <a:p>
            <a:pPr marL="0" indent="0" algn="l" rtl="0">
              <a:buNone/>
            </a:pPr>
            <a:r>
              <a:rPr lang="fr-CA" b="1" i="0" u="sng" baseline="0" dirty="0"/>
              <a:t>RAISON DU CHANGEMENT :</a:t>
            </a:r>
            <a:r>
              <a:rPr lang="fr-CA" b="0" i="0" u="none" baseline="0" dirty="0"/>
              <a:t> Pour la sécurité des joueurs et être en accord avec la remarque stipulant que dans les catégories supérieures à </a:t>
            </a:r>
            <a:r>
              <a:rPr lang="fr-CA" b="0" i="0" u="none" baseline="0" dirty="0" err="1"/>
              <a:t>pee-wee</a:t>
            </a:r>
            <a:r>
              <a:rPr lang="fr-CA" b="0" i="0" u="none" baseline="0" dirty="0"/>
              <a:t>, le joueur ne peut revenir comme joueur après s’être vu attribuer les privilèges de gardien de but.   </a:t>
            </a:r>
            <a:endParaRPr lang="fr-CA" dirty="0" smtClean="0"/>
          </a:p>
          <a:p>
            <a:pPr marL="0" indent="0" algn="l" rtl="0">
              <a:buNone/>
            </a:pPr>
            <a:endParaRPr lang="fr-CA" dirty="0"/>
          </a:p>
          <a:p>
            <a:pPr marL="0" indent="0" algn="l" rtl="0">
              <a:buNone/>
            </a:pPr>
            <a:endParaRPr lang="fr-CA" dirty="0"/>
          </a:p>
          <a:p>
            <a:endParaRPr lang="fr-CA" dirty="0"/>
          </a:p>
        </p:txBody>
      </p:sp>
      <p:pic>
        <p:nvPicPr>
          <p:cNvPr id="6" name="Picture 5"/>
          <p:cNvPicPr>
            <a:picLocks noChangeAspect="1"/>
          </p:cNvPicPr>
          <p:nvPr>
            <p:custDataLst>
              <p:tags r:id="rId3"/>
            </p:custDataLst>
          </p:nvPr>
        </p:nvPicPr>
        <p:blipFill>
          <a:blip r:embed="rId5"/>
          <a:stretch>
            <a:fillRect/>
          </a:stretch>
        </p:blipFill>
        <p:spPr>
          <a:xfrm>
            <a:off x="1976766" y="3728753"/>
            <a:ext cx="6946515" cy="2184288"/>
          </a:xfrm>
          <a:prstGeom prst="rect">
            <a:avLst/>
          </a:prstGeom>
        </p:spPr>
      </p:pic>
    </p:spTree>
    <p:extLst>
      <p:ext uri="{BB962C8B-B14F-4D97-AF65-F5344CB8AC3E}">
        <p14:creationId xmlns:p14="http://schemas.microsoft.com/office/powerpoint/2010/main" val="24228377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a:bodyPr>
          <a:lstStyle/>
          <a:p>
            <a:pPr rtl="0"/>
            <a:r>
              <a:rPr lang="fr-CA" b="1" i="0" u="none" baseline="0"/>
              <a:t>Article 3.6, situations 1, 4, 5 et 6</a:t>
            </a:r>
            <a:endParaRPr lang="fr-CA" dirty="0"/>
          </a:p>
        </p:txBody>
      </p:sp>
      <p:sp>
        <p:nvSpPr>
          <p:cNvPr id="3" name="Content Placeholder 2"/>
          <p:cNvSpPr>
            <a:spLocks noGrp="1"/>
          </p:cNvSpPr>
          <p:nvPr>
            <p:ph idx="1"/>
            <p:custDataLst>
              <p:tags r:id="rId2"/>
            </p:custDataLst>
          </p:nvPr>
        </p:nvSpPr>
        <p:spPr/>
        <p:txBody>
          <a:bodyPr>
            <a:normAutofit fontScale="47500" lnSpcReduction="20000"/>
          </a:bodyPr>
          <a:lstStyle/>
          <a:p>
            <a:pPr marL="0" indent="0" algn="l" rtl="0">
              <a:buNone/>
            </a:pPr>
            <a:r>
              <a:rPr lang="fr-CA" b="1" i="0" u="sng" baseline="0" dirty="0"/>
              <a:t>ÉNONCÉ 2014-2016 :</a:t>
            </a:r>
            <a:r>
              <a:rPr lang="fr-CA" b="0" i="0" u="none" baseline="0" dirty="0"/>
              <a:t> Si un joueur perd son casque, son protecteur facial ou son </a:t>
            </a:r>
            <a:r>
              <a:rPr lang="fr-CA" b="1" i="0" u="none" baseline="0" dirty="0"/>
              <a:t>protège-cou</a:t>
            </a:r>
            <a:r>
              <a:rPr lang="fr-CA" b="0" i="0" u="none" baseline="0" dirty="0"/>
              <a:t> ou que sa mentonnière se détache pendant le jeu,</a:t>
            </a:r>
          </a:p>
          <a:p>
            <a:pPr marL="0" indent="0" algn="l" rtl="0">
              <a:buNone/>
            </a:pPr>
            <a:r>
              <a:rPr lang="fr-CA" b="0" i="0" u="none" baseline="0" dirty="0"/>
              <a:t> </a:t>
            </a:r>
            <a:endParaRPr lang="fr-CA" dirty="0" smtClean="0"/>
          </a:p>
          <a:p>
            <a:pPr marL="0" indent="0" algn="l" rtl="0">
              <a:buNone/>
            </a:pPr>
            <a:r>
              <a:rPr lang="fr-CA" b="0" i="0" u="none" baseline="0" dirty="0"/>
              <a:t>(situation 4) Remarque : Cette interprétation s’applique également aux protecteurs faciaux et aux </a:t>
            </a:r>
            <a:r>
              <a:rPr lang="fr-CA" b="1" i="0" u="none" baseline="0" dirty="0"/>
              <a:t>protège-cous</a:t>
            </a:r>
            <a:r>
              <a:rPr lang="fr-CA" b="0" i="0" u="none" baseline="0" dirty="0"/>
              <a:t>. </a:t>
            </a:r>
          </a:p>
          <a:p>
            <a:pPr marL="0" indent="0" algn="l" rtl="0">
              <a:buNone/>
            </a:pPr>
            <a:r>
              <a:rPr lang="fr-CA" b="0" i="0" u="none" baseline="0" dirty="0"/>
              <a:t>(situation 5) Remarque : Cette interprétation s’applique également aux protecteurs faciaux et aux </a:t>
            </a:r>
            <a:r>
              <a:rPr lang="fr-CA" b="1" i="0" u="none" baseline="0" dirty="0"/>
              <a:t>protège-cous</a:t>
            </a:r>
            <a:r>
              <a:rPr lang="fr-CA" b="0" i="0" u="none" baseline="0" dirty="0"/>
              <a:t>. </a:t>
            </a:r>
          </a:p>
          <a:p>
            <a:pPr marL="0" indent="0" algn="l" rtl="0">
              <a:buNone/>
            </a:pPr>
            <a:r>
              <a:rPr lang="fr-CA" b="0" i="0" u="none" baseline="0" dirty="0"/>
              <a:t>(situation 6) Remarque : Cette interprétation s’applique également aux protecteurs faciaux et aux </a:t>
            </a:r>
            <a:r>
              <a:rPr lang="fr-CA" b="1" i="0" u="none" baseline="0" dirty="0"/>
              <a:t>protège-cous</a:t>
            </a:r>
            <a:r>
              <a:rPr lang="fr-CA" b="0" i="0" u="none" baseline="0" dirty="0"/>
              <a:t>.</a:t>
            </a:r>
          </a:p>
          <a:p>
            <a:pPr marL="0" indent="0" algn="l" rtl="0">
              <a:buNone/>
            </a:pPr>
            <a:r>
              <a:rPr lang="fr-CA" b="0" i="0" u="none" baseline="0" dirty="0"/>
              <a:t> </a:t>
            </a:r>
          </a:p>
          <a:p>
            <a:pPr marL="0" indent="0" algn="l" rtl="0">
              <a:buNone/>
            </a:pPr>
            <a:r>
              <a:rPr lang="fr-CA" b="1" i="0" u="sng" baseline="0" dirty="0"/>
              <a:t>ÉNONCÉ PROPOSÉ :</a:t>
            </a:r>
            <a:r>
              <a:rPr lang="fr-CA" b="0" i="0" u="none" baseline="0" dirty="0"/>
              <a:t> </a:t>
            </a:r>
            <a:r>
              <a:rPr lang="fr-CA" b="1" i="0" u="sng" baseline="0" dirty="0"/>
              <a:t>Enlever</a:t>
            </a:r>
            <a:r>
              <a:rPr lang="fr-CA" b="0" i="0" u="none" baseline="0" dirty="0"/>
              <a:t> le mot protège-cou dans les remarques afin de limiter les situations aux casques et protecteurs faciaux.  </a:t>
            </a:r>
          </a:p>
          <a:p>
            <a:pPr marL="0" indent="0" algn="l" rtl="0">
              <a:buNone/>
            </a:pPr>
            <a:endParaRPr lang="fr-CA" dirty="0"/>
          </a:p>
          <a:p>
            <a:pPr marL="0" indent="0" algn="l" rtl="0">
              <a:buNone/>
            </a:pPr>
            <a:r>
              <a:rPr lang="fr-CA" b="1" i="0" u="sng" baseline="0" dirty="0"/>
              <a:t>RAISON DU CHANGEMENT :</a:t>
            </a:r>
            <a:r>
              <a:rPr lang="fr-CA" b="0" i="0" u="none" baseline="0" dirty="0"/>
              <a:t> Contradiction avec l'article 3.6 (f) qui mentionne « Le port d’un </a:t>
            </a:r>
            <a:r>
              <a:rPr lang="fr-CA" b="0" i="0" u="none" baseline="0" dirty="0" smtClean="0"/>
              <a:t>protège-cou </a:t>
            </a:r>
            <a:r>
              <a:rPr lang="fr-CA" b="0" i="0" u="none" baseline="0" dirty="0"/>
              <a:t>certifié par le BNQ est obligatoire pour les jeunes enregistrés au hockey mineur et féminin. Si un joueur </a:t>
            </a:r>
            <a:r>
              <a:rPr lang="fr-CA" b="1" i="1" u="none" baseline="0" dirty="0"/>
              <a:t>ne porte pas de protège-cou</a:t>
            </a:r>
            <a:r>
              <a:rPr lang="fr-CA" b="0" i="0" u="none" baseline="0" dirty="0"/>
              <a:t> ou le porte incorrectement </a:t>
            </a:r>
            <a:r>
              <a:rPr lang="fr-CA" b="1" i="1" u="none" baseline="0" dirty="0"/>
              <a:t>en tout temps</a:t>
            </a:r>
            <a:r>
              <a:rPr lang="fr-CA" b="0" i="0" u="none" baseline="0" dirty="0"/>
              <a:t> pendant qu’il est sur la glace, l’équipe recevra un avertissement et toute infraction subséquente… »</a:t>
            </a:r>
          </a:p>
          <a:p>
            <a:pPr marL="0" indent="0" algn="l" rtl="0">
              <a:buNone/>
            </a:pPr>
            <a:r>
              <a:rPr lang="fr-CA" b="0" i="0" u="none" baseline="0" dirty="0"/>
              <a:t> </a:t>
            </a:r>
          </a:p>
          <a:p>
            <a:pPr marL="0" indent="0" algn="l" rtl="0">
              <a:buNone/>
            </a:pPr>
            <a:r>
              <a:rPr lang="fr-CA" b="0" i="0" u="none" baseline="0" dirty="0">
                <a:solidFill>
                  <a:srgbClr val="FF0000"/>
                </a:solidFill>
              </a:rPr>
              <a:t>La référence à PROTÈGE-COU A ÉTÉ ENLEVÉE DE CES </a:t>
            </a:r>
            <a:r>
              <a:rPr lang="fr-CA" b="0" i="0" u="none" baseline="0" dirty="0" smtClean="0">
                <a:solidFill>
                  <a:srgbClr val="FF0000"/>
                </a:solidFill>
              </a:rPr>
              <a:t>SITUATIONS.</a:t>
            </a:r>
            <a:endParaRPr lang="fr-CA" dirty="0">
              <a:solidFill>
                <a:srgbClr val="FF0000"/>
              </a:solidFill>
            </a:endParaRPr>
          </a:p>
          <a:p>
            <a:pPr marL="0" indent="0" algn="l" rtl="0">
              <a:buNone/>
            </a:pPr>
            <a:endParaRPr lang="fr-CA" dirty="0">
              <a:solidFill>
                <a:srgbClr val="FF0000"/>
              </a:solidFill>
            </a:endParaRPr>
          </a:p>
        </p:txBody>
      </p:sp>
    </p:spTree>
    <p:extLst>
      <p:ext uri="{BB962C8B-B14F-4D97-AF65-F5344CB8AC3E}">
        <p14:creationId xmlns:p14="http://schemas.microsoft.com/office/powerpoint/2010/main" val="35074219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a:bodyPr>
          <a:lstStyle/>
          <a:p>
            <a:pPr rtl="0"/>
            <a:r>
              <a:rPr lang="fr-CA" b="1" i="0" u="none" baseline="0"/>
              <a:t>Article 5.3 (d) - juge de lignes</a:t>
            </a:r>
            <a:endParaRPr lang="fr-CA" dirty="0"/>
          </a:p>
        </p:txBody>
      </p:sp>
      <p:sp>
        <p:nvSpPr>
          <p:cNvPr id="3" name="Content Placeholder 2"/>
          <p:cNvSpPr>
            <a:spLocks noGrp="1"/>
          </p:cNvSpPr>
          <p:nvPr>
            <p:ph idx="1"/>
            <p:custDataLst>
              <p:tags r:id="rId2"/>
            </p:custDataLst>
          </p:nvPr>
        </p:nvSpPr>
        <p:spPr/>
        <p:txBody>
          <a:bodyPr>
            <a:normAutofit fontScale="70000" lnSpcReduction="20000"/>
          </a:bodyPr>
          <a:lstStyle/>
          <a:p>
            <a:pPr marL="0" indent="0" algn="l" rtl="0">
              <a:buNone/>
            </a:pPr>
            <a:r>
              <a:rPr lang="fr-CA" b="0" i="0" u="none" baseline="0" dirty="0"/>
              <a:t>Changement 2016-2018 :</a:t>
            </a:r>
            <a:endParaRPr lang="fr-CA" dirty="0"/>
          </a:p>
          <a:p>
            <a:pPr marL="0" indent="0" algn="l" rtl="0">
              <a:buNone/>
            </a:pPr>
            <a:endParaRPr lang="fr-CA" dirty="0"/>
          </a:p>
          <a:p>
            <a:pPr marL="0" indent="0" algn="l" rtl="0">
              <a:buNone/>
            </a:pPr>
            <a:r>
              <a:rPr lang="fr-CA" b="0" i="1" u="none" baseline="0" dirty="0"/>
              <a:t>Ajout de ces références aux articles à l'article 5.3 (d)</a:t>
            </a:r>
            <a:endParaRPr lang="fr-CA" dirty="0"/>
          </a:p>
          <a:p>
            <a:pPr marL="0" indent="0" algn="l" rtl="0">
              <a:buNone/>
            </a:pPr>
            <a:r>
              <a:rPr lang="fr-CA" b="0" i="0" u="none" baseline="0" dirty="0"/>
              <a:t> </a:t>
            </a:r>
            <a:endParaRPr lang="fr-CA" dirty="0"/>
          </a:p>
          <a:p>
            <a:pPr lvl="0" algn="l" rtl="0"/>
            <a:r>
              <a:rPr lang="fr-CA" b="0" i="1" u="none" baseline="0" dirty="0"/>
              <a:t>Articles 3.2 (b) et 3.2 (d) et 3.2 (e)</a:t>
            </a:r>
            <a:endParaRPr lang="fr-CA" dirty="0"/>
          </a:p>
          <a:p>
            <a:pPr lvl="0" algn="l" rtl="0"/>
            <a:r>
              <a:rPr lang="fr-CA" b="0" i="1" u="none" baseline="0" dirty="0"/>
              <a:t>Articles 9.2 (e) et 9.2 (f) et 9.2 (i)</a:t>
            </a:r>
            <a:endParaRPr lang="fr-CA" dirty="0"/>
          </a:p>
          <a:p>
            <a:pPr lvl="0" algn="l" rtl="0"/>
            <a:r>
              <a:rPr lang="fr-CA" b="0" i="1" u="none" baseline="0" dirty="0"/>
              <a:t>Articles 9.8 (c) et 9.8 (d) et </a:t>
            </a:r>
            <a:endParaRPr lang="fr-CA" dirty="0"/>
          </a:p>
          <a:p>
            <a:pPr marL="0" indent="0" algn="l" rtl="0">
              <a:buNone/>
            </a:pPr>
            <a:endParaRPr lang="fr-CA" dirty="0"/>
          </a:p>
          <a:p>
            <a:pPr algn="l" rtl="0"/>
            <a:r>
              <a:rPr lang="fr-CA" b="0" i="1" u="none" baseline="0" dirty="0"/>
              <a:t>Suppression de la référence à l'article 10.15 (e)</a:t>
            </a:r>
            <a:r>
              <a:rPr lang="fr-CA" b="0" i="0" u="none" baseline="0" dirty="0"/>
              <a:t> </a:t>
            </a:r>
            <a:r>
              <a:rPr lang="fr-CA" b="0" i="0" u="none" baseline="0" dirty="0">
                <a:solidFill>
                  <a:srgbClr val="FF0000"/>
                </a:solidFill>
              </a:rPr>
              <a:t> </a:t>
            </a:r>
            <a:endParaRPr lang="fr-CA" dirty="0">
              <a:solidFill>
                <a:srgbClr val="FF0000"/>
              </a:solidFill>
            </a:endParaRPr>
          </a:p>
          <a:p>
            <a:pPr marL="0" indent="0" algn="l" rtl="0">
              <a:buNone/>
            </a:pPr>
            <a:endParaRPr lang="fr-CA" dirty="0"/>
          </a:p>
          <a:p>
            <a:pPr marL="0" indent="0" algn="l" rtl="0">
              <a:buNone/>
            </a:pPr>
            <a:r>
              <a:rPr lang="fr-CA" b="0" i="0" u="none" baseline="0" dirty="0"/>
              <a:t> </a:t>
            </a:r>
            <a:endParaRPr lang="fr-CA" dirty="0"/>
          </a:p>
          <a:p>
            <a:pPr marL="0" indent="0" algn="l" rtl="0">
              <a:buNone/>
            </a:pPr>
            <a:r>
              <a:rPr lang="fr-CA" b="0" i="0" u="none" baseline="0" dirty="0"/>
              <a:t> </a:t>
            </a:r>
            <a:endParaRPr lang="fr-CA" dirty="0"/>
          </a:p>
          <a:p>
            <a:pPr marL="0" indent="0" algn="l" rtl="0">
              <a:buNone/>
            </a:pPr>
            <a:r>
              <a:rPr lang="fr-CA" b="0" i="0" u="none" baseline="0" dirty="0"/>
              <a:t> </a:t>
            </a:r>
            <a:endParaRPr lang="fr-CA" dirty="0">
              <a:solidFill>
                <a:srgbClr val="FF0000"/>
              </a:solidFill>
            </a:endParaRPr>
          </a:p>
        </p:txBody>
      </p:sp>
    </p:spTree>
    <p:extLst>
      <p:ext uri="{BB962C8B-B14F-4D97-AF65-F5344CB8AC3E}">
        <p14:creationId xmlns:p14="http://schemas.microsoft.com/office/powerpoint/2010/main" val="33187754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pPr rtl="0"/>
            <a:r>
              <a:rPr lang="fr-CA" b="1" i="0" u="none" baseline="0"/>
              <a:t>Article 7.3 (b) Obstruction/Protection du gardien de but</a:t>
            </a:r>
            <a:endParaRPr lang="fr-CA" dirty="0"/>
          </a:p>
        </p:txBody>
      </p:sp>
      <p:sp>
        <p:nvSpPr>
          <p:cNvPr id="3" name="Content Placeholder 2"/>
          <p:cNvSpPr>
            <a:spLocks noGrp="1"/>
          </p:cNvSpPr>
          <p:nvPr>
            <p:ph idx="1"/>
            <p:custDataLst>
              <p:tags r:id="rId2"/>
            </p:custDataLst>
          </p:nvPr>
        </p:nvSpPr>
        <p:spPr>
          <a:xfrm>
            <a:off x="457200" y="1600200"/>
            <a:ext cx="8229600" cy="4327634"/>
          </a:xfrm>
        </p:spPr>
        <p:txBody>
          <a:bodyPr>
            <a:normAutofit fontScale="55000" lnSpcReduction="20000"/>
          </a:bodyPr>
          <a:lstStyle/>
          <a:p>
            <a:pPr marL="0" indent="0" algn="l" rtl="0">
              <a:buNone/>
            </a:pPr>
            <a:r>
              <a:rPr lang="fr-CA" b="1" i="0" u="sng" baseline="0" dirty="0"/>
              <a:t>ÉNONCÉ 2014-2016 :</a:t>
            </a:r>
            <a:r>
              <a:rPr lang="fr-CA" b="0" i="0" u="none" baseline="0" dirty="0"/>
              <a:t> À moins que la rondelle ne soit dans l’enceinte du but, un joueur de l’équipe offensive ne peut se tenir dans l’enceinte. Si la rondelle devait pénétrer dans le but dans de telles conditions, le but ne serait pas accordé. Si un joueur à l’offensive a physiquement commis de l’obstruction contre le gardien avant que le but ne soit compté ou pendant que le but était compté, le but sera refusé et une punition pour « obstruction contre le gardien de but » sera imposée et annoncée.</a:t>
            </a:r>
          </a:p>
          <a:p>
            <a:pPr marL="0" indent="0" algn="l" rtl="0">
              <a:buNone/>
            </a:pPr>
            <a:r>
              <a:rPr lang="fr-CA" b="0" i="0" u="none" baseline="0" dirty="0"/>
              <a:t> </a:t>
            </a:r>
          </a:p>
          <a:p>
            <a:pPr marL="0" indent="0">
              <a:buNone/>
            </a:pPr>
            <a:r>
              <a:rPr lang="fr-CA" b="1" i="0" u="sng" baseline="0" dirty="0"/>
              <a:t>ÉNONCÉ 2016-2018 :</a:t>
            </a:r>
            <a:r>
              <a:rPr lang="fr-CA" b="0" i="0" u="none" baseline="0" dirty="0"/>
              <a:t> À moins que la rondelle ne soit dans l’enceinte du but, un joueur de l’équipe offensive ne peut se tenir dans l’enceinte. Si la rondelle devait pénétrer dans le but dans de telles conditions, le but ne serait pas accordé. </a:t>
            </a:r>
            <a:r>
              <a:rPr lang="fr-FR" b="1" dirty="0"/>
              <a:t>Cependant, si un joueur à l'offensive se trouve dans l'enceinte du but sans gêner le gardien de but et qu'un autre joueur à l'offensive (qui se trouve à l'extérieur de l'enceinte du but) compte un but, le but sera accordé pourvu que le joueur qui se trouve dans l'enceinte n'essaie pas de jouer la rondelle, de nuire au jeu, d'obstruer la vue du gardien de but ou de gêner ses déplacements.</a:t>
            </a:r>
            <a:r>
              <a:rPr lang="fr-CA" b="1" i="0" u="none" baseline="0" dirty="0"/>
              <a:t> </a:t>
            </a:r>
            <a:endParaRPr lang="fr-CA" b="1" dirty="0"/>
          </a:p>
          <a:p>
            <a:pPr marL="0" indent="0" algn="l" rtl="0">
              <a:buNone/>
            </a:pPr>
            <a:endParaRPr lang="fr-CA" b="1" u="sng" dirty="0"/>
          </a:p>
          <a:p>
            <a:pPr marL="0" indent="0" algn="l" rtl="0">
              <a:buNone/>
            </a:pPr>
            <a:r>
              <a:rPr lang="fr-CA" b="1" i="0" u="sng" baseline="0" dirty="0"/>
              <a:t>RAISON DU CHANGEMENT :</a:t>
            </a:r>
            <a:r>
              <a:rPr lang="fr-CA" b="0" i="0" u="none" baseline="0" dirty="0"/>
              <a:t> Favoriser l’offensive en n’annulant pas de but sans aucune conséquence directe sur le jeu.  </a:t>
            </a:r>
            <a:endParaRPr lang="fr-CA" dirty="0">
              <a:solidFill>
                <a:srgbClr val="FF0000"/>
              </a:solidFill>
            </a:endParaRPr>
          </a:p>
        </p:txBody>
      </p:sp>
    </p:spTree>
    <p:extLst>
      <p:ext uri="{BB962C8B-B14F-4D97-AF65-F5344CB8AC3E}">
        <p14:creationId xmlns:p14="http://schemas.microsoft.com/office/powerpoint/2010/main" val="23329578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a:bodyPr>
          <a:lstStyle/>
          <a:p>
            <a:pPr rtl="0"/>
            <a:r>
              <a:rPr lang="fr-CA" b="1" i="0" u="none" baseline="0"/>
              <a:t> Article  7.4 (b) trébucher</a:t>
            </a:r>
            <a:endParaRPr lang="fr-CA" dirty="0"/>
          </a:p>
        </p:txBody>
      </p:sp>
      <p:sp>
        <p:nvSpPr>
          <p:cNvPr id="3" name="Content Placeholder 2"/>
          <p:cNvSpPr>
            <a:spLocks noGrp="1"/>
          </p:cNvSpPr>
          <p:nvPr>
            <p:ph idx="1"/>
            <p:custDataLst>
              <p:tags r:id="rId2"/>
            </p:custDataLst>
          </p:nvPr>
        </p:nvSpPr>
        <p:spPr>
          <a:xfrm>
            <a:off x="512379" y="1166017"/>
            <a:ext cx="8229600" cy="4525963"/>
          </a:xfrm>
        </p:spPr>
        <p:txBody>
          <a:bodyPr>
            <a:normAutofit fontScale="92500" lnSpcReduction="10000"/>
          </a:bodyPr>
          <a:lstStyle/>
          <a:p>
            <a:pPr marL="0" indent="0" algn="l" rtl="0">
              <a:buNone/>
            </a:pPr>
            <a:r>
              <a:rPr lang="fr-CA" b="1" i="0" u="sng" baseline="0" dirty="0"/>
              <a:t>Révision de l'article 7.4 (b)</a:t>
            </a:r>
            <a:endParaRPr lang="fr-CA" dirty="0"/>
          </a:p>
          <a:p>
            <a:pPr marL="0" indent="0" algn="l" rtl="0">
              <a:buNone/>
            </a:pPr>
            <a:endParaRPr lang="fr-CA" dirty="0"/>
          </a:p>
          <a:p>
            <a:pPr marL="0" indent="0" algn="l" rtl="0">
              <a:buNone/>
            </a:pPr>
            <a:r>
              <a:rPr lang="fr-CA" b="0" i="0" u="none" baseline="0" dirty="0"/>
              <a:t> </a:t>
            </a:r>
          </a:p>
          <a:p>
            <a:pPr marL="0" indent="0" algn="l" rtl="0">
              <a:buNone/>
            </a:pPr>
            <a:endParaRPr lang="fr-CA" sz="2400" b="1" u="sng" dirty="0" smtClean="0"/>
          </a:p>
          <a:p>
            <a:pPr marL="0" indent="0" algn="l" rtl="0">
              <a:buNone/>
            </a:pPr>
            <a:endParaRPr lang="fr-CA" sz="2400" b="1" u="sng" dirty="0"/>
          </a:p>
          <a:p>
            <a:pPr marL="0" indent="0" algn="l" rtl="0">
              <a:buNone/>
            </a:pPr>
            <a:endParaRPr lang="fr-CA" sz="2400" b="1" u="sng" dirty="0" smtClean="0"/>
          </a:p>
          <a:p>
            <a:pPr marL="0" indent="0" algn="l" rtl="0">
              <a:buNone/>
            </a:pPr>
            <a:endParaRPr lang="fr-CA" sz="2400" b="1" u="sng" dirty="0"/>
          </a:p>
          <a:p>
            <a:pPr marL="0" indent="0" algn="l" rtl="0">
              <a:buNone/>
            </a:pPr>
            <a:r>
              <a:rPr lang="fr-CA" sz="2400" b="1" i="0" u="sng" baseline="0" dirty="0"/>
              <a:t>RAISON DU CHANGEMENT :</a:t>
            </a:r>
            <a:r>
              <a:rPr lang="fr-CA" sz="2400" b="0" i="0" u="none" baseline="0" dirty="0"/>
              <a:t> Sécurité des joueurs, élimination de </a:t>
            </a:r>
            <a:r>
              <a:rPr lang="fr-CA" sz="2400" b="0" i="0" u="none" baseline="0" dirty="0" smtClean="0"/>
              <a:t>blessures, </a:t>
            </a:r>
            <a:r>
              <a:rPr lang="fr-CA" sz="2400" b="0" i="0" u="none" baseline="0" dirty="0"/>
              <a:t>notamment à la tête en raison de la chute provoquée sans aucune protection. Il faut enrayer les gestes gratuits et dangereux du jeu. </a:t>
            </a:r>
          </a:p>
          <a:p>
            <a:pPr marL="0" indent="0" algn="l" rtl="0">
              <a:buNone/>
            </a:pPr>
            <a:endParaRPr lang="fr-CA" dirty="0"/>
          </a:p>
        </p:txBody>
      </p:sp>
      <p:pic>
        <p:nvPicPr>
          <p:cNvPr id="4" name="Picture 3"/>
          <p:cNvPicPr>
            <a:picLocks noChangeAspect="1"/>
          </p:cNvPicPr>
          <p:nvPr>
            <p:custDataLst>
              <p:tags r:id="rId3"/>
            </p:custDataLst>
          </p:nvPr>
        </p:nvPicPr>
        <p:blipFill>
          <a:blip r:embed="rId5"/>
          <a:stretch>
            <a:fillRect/>
          </a:stretch>
        </p:blipFill>
        <p:spPr>
          <a:xfrm>
            <a:off x="378372" y="1870020"/>
            <a:ext cx="8308428" cy="2219325"/>
          </a:xfrm>
          <a:prstGeom prst="rect">
            <a:avLst/>
          </a:prstGeom>
        </p:spPr>
      </p:pic>
    </p:spTree>
    <p:extLst>
      <p:ext uri="{BB962C8B-B14F-4D97-AF65-F5344CB8AC3E}">
        <p14:creationId xmlns:p14="http://schemas.microsoft.com/office/powerpoint/2010/main" val="9636110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a:bodyPr>
          <a:lstStyle/>
          <a:p>
            <a:pPr rtl="0"/>
            <a:r>
              <a:rPr lang="fr-CA" b="1" i="0" u="none" baseline="0"/>
              <a:t>Article 10.2 (a)</a:t>
            </a:r>
            <a:endParaRPr lang="fr-CA" dirty="0"/>
          </a:p>
        </p:txBody>
      </p:sp>
      <p:sp>
        <p:nvSpPr>
          <p:cNvPr id="3" name="Content Placeholder 2"/>
          <p:cNvSpPr>
            <a:spLocks noGrp="1"/>
          </p:cNvSpPr>
          <p:nvPr>
            <p:ph idx="1"/>
            <p:custDataLst>
              <p:tags r:id="rId2"/>
            </p:custDataLst>
          </p:nvPr>
        </p:nvSpPr>
        <p:spPr>
          <a:xfrm>
            <a:off x="457200" y="1600200"/>
            <a:ext cx="8229600" cy="4327634"/>
          </a:xfrm>
        </p:spPr>
        <p:txBody>
          <a:bodyPr>
            <a:normAutofit fontScale="55000" lnSpcReduction="20000"/>
          </a:bodyPr>
          <a:lstStyle/>
          <a:p>
            <a:pPr marL="0" indent="0" algn="l" rtl="0">
              <a:buNone/>
            </a:pPr>
            <a:r>
              <a:rPr lang="fr-CA" b="1" i="0" u="sng" baseline="0" dirty="0"/>
              <a:t>ÉNONCÉ 2014-2016 </a:t>
            </a:r>
            <a:r>
              <a:rPr lang="fr-CA" b="1" i="0" u="sng" baseline="0" dirty="0" smtClean="0"/>
              <a:t>: </a:t>
            </a:r>
            <a:r>
              <a:rPr lang="fr-CA" b="0" i="0" u="none" baseline="0" dirty="0" smtClean="0"/>
              <a:t>... </a:t>
            </a:r>
            <a:r>
              <a:rPr lang="fr-CA" b="0" i="0" u="none" baseline="0" dirty="0"/>
              <a:t>Les joueurs effectuant la mise au jeu devront se placer face à l’extrémité de la patinoire de leur adversaire à une distance d’environ un </a:t>
            </a:r>
            <a:r>
              <a:rPr lang="fr-CA" b="0" i="0" u="none" baseline="0" dirty="0" smtClean="0"/>
              <a:t>bâton</a:t>
            </a:r>
            <a:r>
              <a:rPr lang="fr-CA" b="0" i="0" u="none" baseline="0" dirty="0" smtClean="0">
                <a:solidFill>
                  <a:schemeClr val="accent1"/>
                </a:solidFill>
              </a:rPr>
              <a:t> </a:t>
            </a:r>
            <a:r>
              <a:rPr lang="fr-CA" b="0" i="0" u="none" baseline="0" dirty="0">
                <a:solidFill>
                  <a:schemeClr val="accent1"/>
                </a:solidFill>
              </a:rPr>
              <a:t>et </a:t>
            </a:r>
            <a:r>
              <a:rPr lang="fr-CA" b="1" i="1" u="none" baseline="0" dirty="0">
                <a:solidFill>
                  <a:schemeClr val="accent1"/>
                </a:solidFill>
              </a:rPr>
              <a:t>poser la lame de leur bâton complètement à plat sur la glace.</a:t>
            </a:r>
          </a:p>
          <a:p>
            <a:pPr marL="0" indent="0" algn="l" rtl="0">
              <a:buNone/>
            </a:pPr>
            <a:endParaRPr lang="fr-CA" dirty="0"/>
          </a:p>
          <a:p>
            <a:pPr marL="0" indent="0" algn="l" rtl="0">
              <a:buNone/>
            </a:pPr>
            <a:r>
              <a:rPr lang="fr-CA" b="0" i="0" u="none" baseline="0" dirty="0"/>
              <a:t>…Lorsque la mise au jeu a lieu à n’importe quel point de mise au jeu dans les zones d’extrémité, les joueurs effectuant la mise au jeu devront se placer de façon à faire face à l’extrémité de la patinoire de leur adversaire… </a:t>
            </a:r>
            <a:r>
              <a:rPr lang="fr-CA" b="1" i="1" u="none" baseline="0" dirty="0"/>
              <a:t>Le bout de la lame du bâton</a:t>
            </a:r>
            <a:r>
              <a:rPr lang="fr-CA" b="0" i="0" u="none" baseline="0" dirty="0"/>
              <a:t> des deux joueurs doit toucher la glace à l’intérieur de l’espace blanc désigné à cet effet.  </a:t>
            </a:r>
          </a:p>
          <a:p>
            <a:pPr marL="0" indent="0" algn="l" rtl="0">
              <a:buNone/>
            </a:pPr>
            <a:endParaRPr lang="fr-CA" b="1" u="sng" dirty="0" smtClean="0"/>
          </a:p>
          <a:p>
            <a:pPr marL="0" indent="0" algn="l" rtl="0">
              <a:buNone/>
            </a:pPr>
            <a:r>
              <a:rPr lang="fr-CA" b="1" i="0" u="sng" baseline="0" dirty="0"/>
              <a:t>ÉNONCÉ 2016-2018 :</a:t>
            </a:r>
            <a:r>
              <a:rPr lang="fr-CA" b="0" i="0" u="none" baseline="0" dirty="0"/>
              <a:t> Les joueurs effectuant la mise au jeu devront se placer face à l’extrémité de la patinoire de leur adversaire à une distance d’environ un </a:t>
            </a:r>
            <a:r>
              <a:rPr lang="fr-CA" b="0" i="0" u="none" baseline="0" dirty="0" smtClean="0"/>
              <a:t>bâton</a:t>
            </a:r>
            <a:r>
              <a:rPr lang="fr-CA" b="0" i="0" u="none" baseline="0" dirty="0" smtClean="0">
                <a:solidFill>
                  <a:srgbClr val="FF0000"/>
                </a:solidFill>
              </a:rPr>
              <a:t> </a:t>
            </a:r>
            <a:r>
              <a:rPr lang="fr-CA" b="0" i="0" u="none" baseline="0" dirty="0">
                <a:solidFill>
                  <a:srgbClr val="FF0000"/>
                </a:solidFill>
              </a:rPr>
              <a:t>et </a:t>
            </a:r>
            <a:r>
              <a:rPr lang="fr-CA" b="1" i="1" u="none" baseline="0" dirty="0">
                <a:solidFill>
                  <a:srgbClr val="FF0000"/>
                </a:solidFill>
              </a:rPr>
              <a:t>poser le bout de la lame </a:t>
            </a:r>
            <a:r>
              <a:rPr lang="fr-CA" b="1" i="1" u="none" baseline="0" dirty="0" smtClean="0">
                <a:solidFill>
                  <a:srgbClr val="FF0000"/>
                </a:solidFill>
              </a:rPr>
              <a:t>de</a:t>
            </a:r>
            <a:r>
              <a:rPr lang="fr-CA" b="1" i="1" u="none" dirty="0" smtClean="0">
                <a:solidFill>
                  <a:srgbClr val="FF0000"/>
                </a:solidFill>
              </a:rPr>
              <a:t> leur</a:t>
            </a:r>
            <a:r>
              <a:rPr lang="fr-CA" b="1" i="1" u="none" baseline="0" dirty="0" smtClean="0">
                <a:solidFill>
                  <a:srgbClr val="FF0000"/>
                </a:solidFill>
              </a:rPr>
              <a:t> </a:t>
            </a:r>
            <a:r>
              <a:rPr lang="fr-CA" b="1" i="1" u="none" baseline="0" dirty="0">
                <a:solidFill>
                  <a:srgbClr val="FF0000"/>
                </a:solidFill>
              </a:rPr>
              <a:t>bâton sur la glace.</a:t>
            </a:r>
            <a:endParaRPr lang="fr-CA" dirty="0" smtClean="0">
              <a:solidFill>
                <a:srgbClr val="FF0000"/>
              </a:solidFill>
            </a:endParaRPr>
          </a:p>
          <a:p>
            <a:pPr marL="0" indent="0" algn="l" rtl="0">
              <a:buNone/>
            </a:pPr>
            <a:r>
              <a:rPr lang="fr-CA" b="0" i="0" u="none" baseline="0" dirty="0"/>
              <a:t> </a:t>
            </a:r>
          </a:p>
          <a:p>
            <a:pPr marL="0" indent="0" algn="l" rtl="0">
              <a:buNone/>
            </a:pPr>
            <a:r>
              <a:rPr lang="fr-CA" b="0" i="0" u="none" baseline="0" dirty="0"/>
              <a:t>…Lorsque la mise au jeu a lieu à n’importe quel point de mise au jeu dans les zones d’extrémité, les joueurs effectuant la mise au jeu devront se placer de façon à faire face à l’extrémité de la patinoire de leur adversaire… </a:t>
            </a:r>
            <a:r>
              <a:rPr lang="fr-CA" b="1" i="1" u="none" baseline="0" dirty="0"/>
              <a:t>Le bout de la lame du bâton</a:t>
            </a:r>
            <a:r>
              <a:rPr lang="fr-CA" b="0" i="0" u="none" baseline="0" dirty="0"/>
              <a:t> des deux joueurs doit toucher la glace à l’intérieur de l’espace blanc désigné à cet effet...</a:t>
            </a:r>
          </a:p>
          <a:p>
            <a:pPr marL="0" indent="0" algn="l" rtl="0">
              <a:buNone/>
            </a:pPr>
            <a:endParaRPr lang="fr-CA" dirty="0"/>
          </a:p>
        </p:txBody>
      </p:sp>
    </p:spTree>
    <p:extLst>
      <p:ext uri="{BB962C8B-B14F-4D97-AF65-F5344CB8AC3E}">
        <p14:creationId xmlns:p14="http://schemas.microsoft.com/office/powerpoint/2010/main" val="41558484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a:bodyPr>
          <a:lstStyle/>
          <a:p>
            <a:pPr rtl="0"/>
            <a:r>
              <a:rPr lang="fr-CA" b="1" i="0" u="none" baseline="0"/>
              <a:t>Article 10.4, situation 12</a:t>
            </a:r>
            <a:endParaRPr lang="fr-CA" dirty="0"/>
          </a:p>
        </p:txBody>
      </p:sp>
      <p:sp>
        <p:nvSpPr>
          <p:cNvPr id="3" name="Content Placeholder 2"/>
          <p:cNvSpPr>
            <a:spLocks noGrp="1"/>
          </p:cNvSpPr>
          <p:nvPr>
            <p:ph idx="1"/>
            <p:custDataLst>
              <p:tags r:id="rId2"/>
            </p:custDataLst>
          </p:nvPr>
        </p:nvSpPr>
        <p:spPr>
          <a:xfrm>
            <a:off x="457200" y="1600200"/>
            <a:ext cx="8229600" cy="2711669"/>
          </a:xfrm>
        </p:spPr>
        <p:txBody>
          <a:bodyPr>
            <a:normAutofit fontScale="77500" lnSpcReduction="20000"/>
          </a:bodyPr>
          <a:lstStyle/>
          <a:p>
            <a:pPr marL="0" indent="0" algn="l" rtl="0">
              <a:buNone/>
            </a:pPr>
            <a:r>
              <a:rPr lang="fr-CA" b="1" i="0" u="sng" baseline="0" dirty="0"/>
              <a:t>ÉNONCÉ ACTUEL :</a:t>
            </a:r>
            <a:r>
              <a:rPr lang="fr-CA" b="1" i="0" u="none" baseline="0" dirty="0"/>
              <a:t> </a:t>
            </a:r>
            <a:r>
              <a:rPr lang="fr-CA" b="0" i="0" u="none" baseline="0" dirty="0"/>
              <a:t>Aucun (ajout d’une situation)</a:t>
            </a:r>
          </a:p>
          <a:p>
            <a:pPr marL="0" indent="0" algn="l" rtl="0">
              <a:buNone/>
            </a:pPr>
            <a:r>
              <a:rPr lang="fr-CA" b="0" i="0" u="none" baseline="0" dirty="0"/>
              <a:t>   </a:t>
            </a:r>
          </a:p>
          <a:p>
            <a:pPr marL="0" indent="0" algn="l" rtl="0">
              <a:buNone/>
            </a:pPr>
            <a:r>
              <a:rPr lang="fr-CA" b="1" i="0" u="sng" baseline="0" dirty="0"/>
              <a:t>ÉNONCÉ 2016-2018 :</a:t>
            </a:r>
            <a:r>
              <a:rPr lang="fr-CA" b="0" i="0" u="none" baseline="0" dirty="0"/>
              <a:t> Un but est marqué. Cependant l’arrière du filet est soulevé lorsque la rondelle entre dans le but. Le but est-il accordé?</a:t>
            </a:r>
            <a:endParaRPr lang="fr-CA" dirty="0"/>
          </a:p>
          <a:p>
            <a:pPr algn="l" rtl="0"/>
            <a:r>
              <a:rPr lang="fr-CA" b="0" i="0" u="none" baseline="0" dirty="0"/>
              <a:t>OUI, à condition que le filet soit encore </a:t>
            </a:r>
            <a:r>
              <a:rPr lang="fr-CA" b="0" i="0" u="none" baseline="0" dirty="0" smtClean="0"/>
              <a:t>dans </a:t>
            </a:r>
            <a:r>
              <a:rPr lang="fr-CA" b="0" i="0" u="none" baseline="0" dirty="0"/>
              <a:t>ses amarres. </a:t>
            </a:r>
          </a:p>
          <a:p>
            <a:pPr marL="0" indent="0" algn="l" rtl="0">
              <a:buNone/>
            </a:pPr>
            <a:r>
              <a:rPr lang="fr-CA" b="0" i="0" u="none" baseline="0" dirty="0"/>
              <a:t> </a:t>
            </a:r>
          </a:p>
        </p:txBody>
      </p:sp>
    </p:spTree>
    <p:extLst>
      <p:ext uri="{BB962C8B-B14F-4D97-AF65-F5344CB8AC3E}">
        <p14:creationId xmlns:p14="http://schemas.microsoft.com/office/powerpoint/2010/main" val="71011693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2"/>
</p:tagLst>
</file>

<file path=ppt/tags/tag11.xml><?xml version="1.0" encoding="utf-8"?>
<p:tagLst xmlns:a="http://schemas.openxmlformats.org/drawingml/2006/main" xmlns:r="http://schemas.openxmlformats.org/officeDocument/2006/relationships" xmlns:p="http://schemas.openxmlformats.org/presentationml/2006/main">
  <p:tag name="NUM" val="1"/>
</p:tagLst>
</file>

<file path=ppt/tags/tag12.xml><?xml version="1.0" encoding="utf-8"?>
<p:tagLst xmlns:a="http://schemas.openxmlformats.org/drawingml/2006/main" xmlns:r="http://schemas.openxmlformats.org/officeDocument/2006/relationships" xmlns:p="http://schemas.openxmlformats.org/presentationml/2006/main">
  <p:tag name="NUM" val="2"/>
</p:tagLst>
</file>

<file path=ppt/tags/tag13.xml><?xml version="1.0" encoding="utf-8"?>
<p:tagLst xmlns:a="http://schemas.openxmlformats.org/drawingml/2006/main" xmlns:r="http://schemas.openxmlformats.org/officeDocument/2006/relationships" xmlns:p="http://schemas.openxmlformats.org/presentationml/2006/main">
  <p:tag name="NUM" val="3"/>
</p:tagLst>
</file>

<file path=ppt/tags/tag14.xml><?xml version="1.0" encoding="utf-8"?>
<p:tagLst xmlns:a="http://schemas.openxmlformats.org/drawingml/2006/main" xmlns:r="http://schemas.openxmlformats.org/officeDocument/2006/relationships" xmlns:p="http://schemas.openxmlformats.org/presentationml/2006/main">
  <p:tag name="NUM" val="1"/>
</p:tagLst>
</file>

<file path=ppt/tags/tag15.xml><?xml version="1.0" encoding="utf-8"?>
<p:tagLst xmlns:a="http://schemas.openxmlformats.org/drawingml/2006/main" xmlns:r="http://schemas.openxmlformats.org/officeDocument/2006/relationships" xmlns:p="http://schemas.openxmlformats.org/presentationml/2006/main">
  <p:tag name="NUM" val="2"/>
</p:tagLst>
</file>

<file path=ppt/tags/tag16.xml><?xml version="1.0" encoding="utf-8"?>
<p:tagLst xmlns:a="http://schemas.openxmlformats.org/drawingml/2006/main" xmlns:r="http://schemas.openxmlformats.org/officeDocument/2006/relationships" xmlns:p="http://schemas.openxmlformats.org/presentationml/2006/main">
  <p:tag name="NUM" val="1"/>
</p:tagLst>
</file>

<file path=ppt/tags/tag17.xml><?xml version="1.0" encoding="utf-8"?>
<p:tagLst xmlns:a="http://schemas.openxmlformats.org/drawingml/2006/main" xmlns:r="http://schemas.openxmlformats.org/officeDocument/2006/relationships" xmlns:p="http://schemas.openxmlformats.org/presentationml/2006/main">
  <p:tag name="NUM" val="2"/>
</p:tagLst>
</file>

<file path=ppt/tags/tag2.xml><?xml version="1.0" encoding="utf-8"?>
<p:tagLst xmlns:a="http://schemas.openxmlformats.org/drawingml/2006/main" xmlns:r="http://schemas.openxmlformats.org/officeDocument/2006/relationships" xmlns:p="http://schemas.openxmlformats.org/presentationml/2006/main">
  <p:tag name="NUM" val="1"/>
</p:tagLst>
</file>

<file path=ppt/tags/tag3.xml><?xml version="1.0" encoding="utf-8"?>
<p:tagLst xmlns:a="http://schemas.openxmlformats.org/drawingml/2006/main" xmlns:r="http://schemas.openxmlformats.org/officeDocument/2006/relationships" xmlns:p="http://schemas.openxmlformats.org/presentationml/2006/main">
  <p:tag name="NUM" val="2"/>
</p:tagLst>
</file>

<file path=ppt/tags/tag4.xml><?xml version="1.0" encoding="utf-8"?>
<p:tagLst xmlns:a="http://schemas.openxmlformats.org/drawingml/2006/main" xmlns:r="http://schemas.openxmlformats.org/officeDocument/2006/relationships" xmlns:p="http://schemas.openxmlformats.org/presentationml/2006/main">
  <p:tag name="NUM" val="3"/>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6.xml><?xml version="1.0" encoding="utf-8"?>
<p:tagLst xmlns:a="http://schemas.openxmlformats.org/drawingml/2006/main" xmlns:r="http://schemas.openxmlformats.org/officeDocument/2006/relationships" xmlns:p="http://schemas.openxmlformats.org/presentationml/2006/main">
  <p:tag name="NUM" val="2"/>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7296</TotalTime>
  <Words>92</Words>
  <Application>Microsoft Office PowerPoint</Application>
  <PresentationFormat>On-screen Show (4:3)</PresentationFormat>
  <Paragraphs>66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Motions approuvées pour les règles de jeu 2016-2018  </vt:lpstr>
      <vt:lpstr>Article 2.6, situation 3</vt:lpstr>
      <vt:lpstr>Article 3.6, situations 1, 4, 5 et 6</vt:lpstr>
      <vt:lpstr>Article 5.3 (d) - juge de lignes</vt:lpstr>
      <vt:lpstr>Article 7.3 (b) Obstruction/Protection du gardien de but</vt:lpstr>
      <vt:lpstr> Article  7.4 (b) trébucher</vt:lpstr>
      <vt:lpstr>Article 10.2 (a)</vt:lpstr>
      <vt:lpstr>Article 10.4, situation 12</vt:lpstr>
    </vt:vector>
  </TitlesOfParts>
  <Company>Hockey Canada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Kelly Findley</dc:creator>
  <cp:lastModifiedBy>Johanne Poitras-Brien</cp:lastModifiedBy>
  <cp:revision>56</cp:revision>
  <cp:lastPrinted>2016-07-05T17:02:13Z</cp:lastPrinted>
  <dcterms:created xsi:type="dcterms:W3CDTF">2013-09-26T23:28:03Z</dcterms:created>
  <dcterms:modified xsi:type="dcterms:W3CDTF">2016-09-01T14:14:37Z</dcterms:modified>
</cp:coreProperties>
</file>